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8" r:id="rId1"/>
  </p:sldMasterIdLst>
  <p:notesMasterIdLst>
    <p:notesMasterId r:id="rId46"/>
  </p:notesMasterIdLst>
  <p:sldIdLst>
    <p:sldId id="338" r:id="rId2"/>
    <p:sldId id="339" r:id="rId3"/>
    <p:sldId id="340" r:id="rId4"/>
    <p:sldId id="341" r:id="rId5"/>
    <p:sldId id="381" r:id="rId6"/>
    <p:sldId id="342" r:id="rId7"/>
    <p:sldId id="343" r:id="rId8"/>
    <p:sldId id="344" r:id="rId9"/>
    <p:sldId id="345" r:id="rId10"/>
    <p:sldId id="346" r:id="rId11"/>
    <p:sldId id="347" r:id="rId12"/>
    <p:sldId id="348" r:id="rId13"/>
    <p:sldId id="349" r:id="rId14"/>
    <p:sldId id="350" r:id="rId15"/>
    <p:sldId id="351" r:id="rId16"/>
    <p:sldId id="352" r:id="rId17"/>
    <p:sldId id="353" r:id="rId18"/>
    <p:sldId id="354" r:id="rId19"/>
    <p:sldId id="355" r:id="rId20"/>
    <p:sldId id="356" r:id="rId21"/>
    <p:sldId id="357" r:id="rId22"/>
    <p:sldId id="358" r:id="rId23"/>
    <p:sldId id="359" r:id="rId24"/>
    <p:sldId id="360" r:id="rId25"/>
    <p:sldId id="361" r:id="rId26"/>
    <p:sldId id="362" r:id="rId27"/>
    <p:sldId id="363" r:id="rId28"/>
    <p:sldId id="364" r:id="rId29"/>
    <p:sldId id="365" r:id="rId30"/>
    <p:sldId id="366" r:id="rId31"/>
    <p:sldId id="367" r:id="rId32"/>
    <p:sldId id="368" r:id="rId33"/>
    <p:sldId id="369" r:id="rId34"/>
    <p:sldId id="370" r:id="rId35"/>
    <p:sldId id="371" r:id="rId36"/>
    <p:sldId id="372" r:id="rId37"/>
    <p:sldId id="373" r:id="rId38"/>
    <p:sldId id="374" r:id="rId39"/>
    <p:sldId id="375" r:id="rId40"/>
    <p:sldId id="376" r:id="rId41"/>
    <p:sldId id="377" r:id="rId42"/>
    <p:sldId id="378" r:id="rId43"/>
    <p:sldId id="379" r:id="rId44"/>
    <p:sldId id="380" r:id="rId4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2" d="100"/>
          <a:sy n="112" d="100"/>
        </p:scale>
        <p:origin x="-390"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AC7ECE-8D05-4517-89C0-22C7953D1449}" type="datetimeFigureOut">
              <a:rPr lang="en-US" smtClean="0"/>
              <a:pPr/>
              <a:t>2/22/2011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F76673-D896-4F8E-80A1-288505C6F425}" type="slidenum">
              <a:rPr lang="en-US" smtClean="0"/>
              <a:pPr/>
              <a:t>‹#›</a:t>
            </a:fld>
            <a:endParaRPr lang="en-US" dirty="0"/>
          </a:p>
        </p:txBody>
      </p:sp>
    </p:spTree>
    <p:extLst>
      <p:ext uri="{BB962C8B-B14F-4D97-AF65-F5344CB8AC3E}">
        <p14:creationId xmlns:p14="http://schemas.microsoft.com/office/powerpoint/2010/main" val="2880965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dirty="0"/>
          </a:p>
        </p:txBody>
      </p:sp>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8" name="Title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n-US" smtClean="0"/>
              <a:t>Click to edit Master title style</a:t>
            </a:r>
            <a:endParaRPr lang="en-US"/>
          </a:p>
        </p:txBody>
      </p:sp>
      <p:sp>
        <p:nvSpPr>
          <p:cNvPr id="7" name="Date Placeholder 14"/>
          <p:cNvSpPr>
            <a:spLocks noGrp="1"/>
          </p:cNvSpPr>
          <p:nvPr>
            <p:ph type="dt" sz="half" idx="10"/>
          </p:nvPr>
        </p:nvSpPr>
        <p:spPr/>
        <p:txBody>
          <a:bodyPr/>
          <a:lstStyle>
            <a:lvl1pPr>
              <a:defRPr/>
            </a:lvl1pPr>
          </a:lstStyle>
          <a:p>
            <a:pPr>
              <a:defRPr/>
            </a:pPr>
            <a:fld id="{E6F209D3-CD9F-47F5-899A-ED37C55C41BD}" type="datetime1">
              <a:rPr lang="en-US" smtClean="0"/>
              <a:pPr>
                <a:defRPr/>
              </a:pPr>
              <a:t>2/22/2011</a:t>
            </a:fld>
            <a:endParaRPr lang="en-US" dirty="0"/>
          </a:p>
        </p:txBody>
      </p:sp>
      <p:sp>
        <p:nvSpPr>
          <p:cNvPr id="8" name="Slide Number Placeholder 15"/>
          <p:cNvSpPr>
            <a:spLocks noGrp="1"/>
          </p:cNvSpPr>
          <p:nvPr>
            <p:ph type="sldNum" sz="quarter" idx="11"/>
          </p:nvPr>
        </p:nvSpPr>
        <p:spPr/>
        <p:txBody>
          <a:bodyPr/>
          <a:lstStyle>
            <a:lvl1pPr>
              <a:defRPr/>
            </a:lvl1pPr>
          </a:lstStyle>
          <a:p>
            <a:pPr>
              <a:defRPr/>
            </a:pPr>
            <a:fld id="{5B0331EE-148D-4487-868D-4370FBCE9D34}" type="slidenum">
              <a:rPr lang="en-US"/>
              <a:pPr>
                <a:defRPr/>
              </a:pPr>
              <a:t>‹#›</a:t>
            </a:fld>
            <a:endParaRPr lang="en-US" dirty="0"/>
          </a:p>
        </p:txBody>
      </p:sp>
      <p:sp>
        <p:nvSpPr>
          <p:cNvPr id="10" name="Footer Placeholder 16"/>
          <p:cNvSpPr>
            <a:spLocks noGrp="1"/>
          </p:cNvSpPr>
          <p:nvPr>
            <p:ph type="ftr" sz="quarter" idx="12"/>
          </p:nvPr>
        </p:nvSpPr>
        <p:spPr/>
        <p:txBody>
          <a:bodyPr/>
          <a:lstStyle>
            <a:lvl1pPr>
              <a:defRPr/>
            </a:lvl1pPr>
          </a:lstStyle>
          <a:p>
            <a:pPr>
              <a:defRPr/>
            </a:pP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DC74A171-7914-42DC-9607-423577BAA136}" type="datetime1">
              <a:rPr lang="en-US" smtClean="0"/>
              <a:pPr>
                <a:defRPr/>
              </a:pPr>
              <a:t>2/22/2011</a:t>
            </a:fld>
            <a:endParaRPr lang="en-US" dirty="0"/>
          </a:p>
        </p:txBody>
      </p:sp>
      <p:sp>
        <p:nvSpPr>
          <p:cNvPr id="5" name="Footer Placeholder 9"/>
          <p:cNvSpPr>
            <a:spLocks noGrp="1"/>
          </p:cNvSpPr>
          <p:nvPr>
            <p:ph type="ftr" sz="quarter" idx="11"/>
          </p:nvPr>
        </p:nvSpPr>
        <p:spPr/>
        <p:txBody>
          <a:bodyPr/>
          <a:lstStyle>
            <a:lvl1pPr>
              <a:defRPr/>
            </a:lvl1pPr>
          </a:lstStyle>
          <a:p>
            <a:pPr>
              <a:defRPr/>
            </a:pPr>
            <a:endParaRPr lang="en-US" dirty="0"/>
          </a:p>
        </p:txBody>
      </p:sp>
      <p:sp>
        <p:nvSpPr>
          <p:cNvPr id="6" name="Slide Number Placeholder 21"/>
          <p:cNvSpPr>
            <a:spLocks noGrp="1"/>
          </p:cNvSpPr>
          <p:nvPr>
            <p:ph type="sldNum" sz="quarter" idx="12"/>
          </p:nvPr>
        </p:nvSpPr>
        <p:spPr/>
        <p:txBody>
          <a:bodyPr/>
          <a:lstStyle>
            <a:lvl1pPr>
              <a:defRPr/>
            </a:lvl1pPr>
          </a:lstStyle>
          <a:p>
            <a:pPr>
              <a:defRPr/>
            </a:pPr>
            <a:fld id="{6A9EE21C-C050-409A-8D77-FFE66DB1BAB9}"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613CBC61-ABD3-4281-9D8D-F789A8D3FA6A}" type="datetime1">
              <a:rPr lang="en-US" smtClean="0"/>
              <a:pPr>
                <a:defRPr/>
              </a:pPr>
              <a:t>2/22/2011</a:t>
            </a:fld>
            <a:endParaRPr lang="en-US" dirty="0"/>
          </a:p>
        </p:txBody>
      </p:sp>
      <p:sp>
        <p:nvSpPr>
          <p:cNvPr id="5" name="Footer Placeholder 9"/>
          <p:cNvSpPr>
            <a:spLocks noGrp="1"/>
          </p:cNvSpPr>
          <p:nvPr>
            <p:ph type="ftr" sz="quarter" idx="11"/>
          </p:nvPr>
        </p:nvSpPr>
        <p:spPr/>
        <p:txBody>
          <a:bodyPr/>
          <a:lstStyle>
            <a:lvl1pPr>
              <a:defRPr/>
            </a:lvl1pPr>
          </a:lstStyle>
          <a:p>
            <a:pPr>
              <a:defRPr/>
            </a:pPr>
            <a:endParaRPr lang="en-US" dirty="0"/>
          </a:p>
        </p:txBody>
      </p:sp>
      <p:sp>
        <p:nvSpPr>
          <p:cNvPr id="6" name="Slide Number Placeholder 21"/>
          <p:cNvSpPr>
            <a:spLocks noGrp="1"/>
          </p:cNvSpPr>
          <p:nvPr>
            <p:ph type="sldNum" sz="quarter" idx="12"/>
          </p:nvPr>
        </p:nvSpPr>
        <p:spPr/>
        <p:txBody>
          <a:bodyPr/>
          <a:lstStyle>
            <a:lvl1pPr>
              <a:defRPr/>
            </a:lvl1pPr>
          </a:lstStyle>
          <a:p>
            <a:pPr>
              <a:defRPr/>
            </a:pPr>
            <a:fld id="{C91B019E-AF86-4B46-B940-D55C32A0BB5C}"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Title 16"/>
          <p:cNvSpPr>
            <a:spLocks noGrp="1"/>
          </p:cNvSpPr>
          <p:nvPr>
            <p:ph type="title"/>
          </p:nvPr>
        </p:nvSpPr>
        <p:spPr/>
        <p:txBody>
          <a:bodyPr rtlCol="0"/>
          <a:lstStyle/>
          <a:p>
            <a:r>
              <a:rPr lang="en-US" smtClean="0"/>
              <a:t>Click to edit Master title style</a:t>
            </a:r>
            <a:endParaRPr lang="en-US"/>
          </a:p>
        </p:txBody>
      </p:sp>
      <p:sp>
        <p:nvSpPr>
          <p:cNvPr id="4" name="Date Placeholder 23"/>
          <p:cNvSpPr>
            <a:spLocks noGrp="1"/>
          </p:cNvSpPr>
          <p:nvPr>
            <p:ph type="dt" sz="half" idx="10"/>
          </p:nvPr>
        </p:nvSpPr>
        <p:spPr/>
        <p:txBody>
          <a:bodyPr/>
          <a:lstStyle>
            <a:lvl1pPr>
              <a:defRPr/>
            </a:lvl1pPr>
          </a:lstStyle>
          <a:p>
            <a:pPr>
              <a:defRPr/>
            </a:pPr>
            <a:fld id="{613DDEBE-54E3-4896-ACA6-CC5675EA39B8}" type="datetime1">
              <a:rPr lang="en-US" smtClean="0"/>
              <a:pPr>
                <a:defRPr/>
              </a:pPr>
              <a:t>2/22/2011</a:t>
            </a:fld>
            <a:endParaRPr lang="en-US" dirty="0"/>
          </a:p>
        </p:txBody>
      </p:sp>
      <p:sp>
        <p:nvSpPr>
          <p:cNvPr id="5" name="Footer Placeholder 9"/>
          <p:cNvSpPr>
            <a:spLocks noGrp="1"/>
          </p:cNvSpPr>
          <p:nvPr>
            <p:ph type="ftr" sz="quarter" idx="11"/>
          </p:nvPr>
        </p:nvSpPr>
        <p:spPr/>
        <p:txBody>
          <a:bodyPr/>
          <a:lstStyle>
            <a:lvl1pPr>
              <a:defRPr/>
            </a:lvl1pPr>
          </a:lstStyle>
          <a:p>
            <a:pPr>
              <a:defRPr/>
            </a:pPr>
            <a:endParaRPr lang="en-US" dirty="0"/>
          </a:p>
        </p:txBody>
      </p:sp>
      <p:sp>
        <p:nvSpPr>
          <p:cNvPr id="6" name="Slide Number Placeholder 21"/>
          <p:cNvSpPr>
            <a:spLocks noGrp="1"/>
          </p:cNvSpPr>
          <p:nvPr>
            <p:ph type="sldNum" sz="quarter" idx="12"/>
          </p:nvPr>
        </p:nvSpPr>
        <p:spPr/>
        <p:txBody>
          <a:bodyPr/>
          <a:lstStyle>
            <a:lvl1pPr>
              <a:defRPr/>
            </a:lvl1pPr>
          </a:lstStyle>
          <a:p>
            <a:pPr>
              <a:defRPr/>
            </a:pPr>
            <a:fld id="{7E6BA4EC-AA4D-4F13-BADC-3585135C9E12}"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9524035-EBE6-4310-B78D-B230178A23E3}" type="datetime1">
              <a:rPr lang="en-US" smtClean="0"/>
              <a:pPr>
                <a:defRPr/>
              </a:pPr>
              <a:t>2/22/2011</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C0D578CF-6D77-48F3-B973-EEEE72BD2E41}"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Content Placeholder 10"/>
          <p:cNvSpPr>
            <a:spLocks noGrp="1"/>
          </p:cNvSpPr>
          <p:nvPr>
            <p:ph sz="half" idx="1"/>
          </p:nvPr>
        </p:nvSpPr>
        <p:spPr>
          <a:xfrm>
            <a:off x="457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773F3760-5FD6-46BB-AC21-291E263FC817}" type="datetime1">
              <a:rPr lang="en-US" smtClean="0"/>
              <a:pPr>
                <a:defRPr/>
              </a:pPr>
              <a:t>2/22/2011</a:t>
            </a:fld>
            <a:endParaRPr lang="en-US" dirty="0"/>
          </a:p>
        </p:txBody>
      </p:sp>
      <p:sp>
        <p:nvSpPr>
          <p:cNvPr id="6" name="Footer Placeholder 9"/>
          <p:cNvSpPr>
            <a:spLocks noGrp="1"/>
          </p:cNvSpPr>
          <p:nvPr>
            <p:ph type="ftr" sz="quarter" idx="11"/>
          </p:nvPr>
        </p:nvSpPr>
        <p:spPr/>
        <p:txBody>
          <a:bodyPr/>
          <a:lstStyle>
            <a:lvl1pPr>
              <a:defRPr/>
            </a:lvl1pPr>
          </a:lstStyle>
          <a:p>
            <a:pPr>
              <a:defRPr/>
            </a:pPr>
            <a:endParaRPr lang="en-US" dirty="0"/>
          </a:p>
        </p:txBody>
      </p:sp>
      <p:sp>
        <p:nvSpPr>
          <p:cNvPr id="7" name="Slide Number Placeholder 21"/>
          <p:cNvSpPr>
            <a:spLocks noGrp="1"/>
          </p:cNvSpPr>
          <p:nvPr>
            <p:ph type="sldNum" sz="quarter" idx="12"/>
          </p:nvPr>
        </p:nvSpPr>
        <p:spPr/>
        <p:txBody>
          <a:bodyPr/>
          <a:lstStyle>
            <a:lvl1pPr>
              <a:defRPr/>
            </a:lvl1pPr>
          </a:lstStyle>
          <a:p>
            <a:pPr>
              <a:defRPr/>
            </a:pPr>
            <a:fld id="{504A6540-1E04-4627-8ABB-89B2E83EC3B4}"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Content Placeholder 33"/>
          <p:cNvSpPr>
            <a:spLocks noGrp="1"/>
          </p:cNvSpPr>
          <p:nvPr>
            <p:ph sz="quarter" idx="4"/>
          </p:nvPr>
        </p:nvSpPr>
        <p:spPr>
          <a:xfrm>
            <a:off x="4649788"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457200" y="155448"/>
            <a:ext cx="8229600" cy="1143000"/>
          </a:xfrm>
        </p:spPr>
        <p:txBody>
          <a:bodyPr/>
          <a:lstStyle>
            <a:lvl1pPr>
              <a:defRPr/>
            </a:lvl1pPr>
          </a:lstStyle>
          <a:p>
            <a:r>
              <a:rPr lang="en-US" smtClean="0"/>
              <a:t>Click to edit Master title style</a:t>
            </a:r>
            <a:endParaRPr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9" name="Slide Number Placeholder 8"/>
          <p:cNvSpPr>
            <a:spLocks noGrp="1"/>
          </p:cNvSpPr>
          <p:nvPr>
            <p:ph type="sldNum" sz="quarter" idx="10"/>
          </p:nvPr>
        </p:nvSpPr>
        <p:spPr/>
        <p:txBody>
          <a:bodyPr/>
          <a:lstStyle>
            <a:lvl1pPr>
              <a:defRPr/>
            </a:lvl1pPr>
          </a:lstStyle>
          <a:p>
            <a:pPr>
              <a:defRPr/>
            </a:pPr>
            <a:fld id="{BBA74A5B-8E65-403C-ADA5-E444DF455BC8}" type="slidenum">
              <a:rPr lang="en-US"/>
              <a:pPr>
                <a:defRPr/>
              </a:pPr>
              <a:t>‹#›</a:t>
            </a:fld>
            <a:endParaRPr lang="en-US" dirty="0"/>
          </a:p>
        </p:txBody>
      </p:sp>
      <p:sp>
        <p:nvSpPr>
          <p:cNvPr id="10" name="Footer Placeholder 7"/>
          <p:cNvSpPr>
            <a:spLocks noGrp="1"/>
          </p:cNvSpPr>
          <p:nvPr>
            <p:ph type="ftr" sz="quarter" idx="11"/>
          </p:nvPr>
        </p:nvSpPr>
        <p:spPr/>
        <p:txBody>
          <a:bodyPr/>
          <a:lstStyle>
            <a:lvl1pPr>
              <a:defRPr/>
            </a:lvl1pPr>
          </a:lstStyle>
          <a:p>
            <a:pPr>
              <a:defRPr/>
            </a:pPr>
            <a:endParaRPr lang="en-US" dirty="0"/>
          </a:p>
        </p:txBody>
      </p:sp>
      <p:sp>
        <p:nvSpPr>
          <p:cNvPr id="11" name="Date Placeholder 6"/>
          <p:cNvSpPr>
            <a:spLocks noGrp="1"/>
          </p:cNvSpPr>
          <p:nvPr>
            <p:ph type="dt" sz="half" idx="12"/>
          </p:nvPr>
        </p:nvSpPr>
        <p:spPr/>
        <p:txBody>
          <a:bodyPr/>
          <a:lstStyle>
            <a:lvl1pPr>
              <a:defRPr/>
            </a:lvl1pPr>
          </a:lstStyle>
          <a:p>
            <a:pPr>
              <a:defRPr/>
            </a:pPr>
            <a:fld id="{A7DC2136-21C2-41A5-97C5-7B144444B3F3}" type="datetime1">
              <a:rPr lang="en-US" smtClean="0"/>
              <a:pPr>
                <a:defRPr/>
              </a:pPr>
              <a:t>2/22/2011</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DF07A9B2-7C18-432B-BD96-3DC8C09339CB}" type="datetime1">
              <a:rPr lang="en-US" smtClean="0"/>
              <a:pPr>
                <a:defRPr/>
              </a:pPr>
              <a:t>2/22/2011</a:t>
            </a:fld>
            <a:endParaRPr lang="en-US" dirty="0"/>
          </a:p>
        </p:txBody>
      </p:sp>
      <p:sp>
        <p:nvSpPr>
          <p:cNvPr id="4" name="Footer Placeholder 9"/>
          <p:cNvSpPr>
            <a:spLocks noGrp="1"/>
          </p:cNvSpPr>
          <p:nvPr>
            <p:ph type="ftr" sz="quarter" idx="11"/>
          </p:nvPr>
        </p:nvSpPr>
        <p:spPr/>
        <p:txBody>
          <a:bodyPr/>
          <a:lstStyle>
            <a:lvl1pPr>
              <a:defRPr/>
            </a:lvl1pPr>
          </a:lstStyle>
          <a:p>
            <a:pPr>
              <a:defRPr/>
            </a:pPr>
            <a:endParaRPr lang="en-US" dirty="0"/>
          </a:p>
        </p:txBody>
      </p:sp>
      <p:sp>
        <p:nvSpPr>
          <p:cNvPr id="5" name="Slide Number Placeholder 21"/>
          <p:cNvSpPr>
            <a:spLocks noGrp="1"/>
          </p:cNvSpPr>
          <p:nvPr>
            <p:ph type="sldNum" sz="quarter" idx="12"/>
          </p:nvPr>
        </p:nvSpPr>
        <p:spPr/>
        <p:txBody>
          <a:bodyPr/>
          <a:lstStyle>
            <a:lvl1pPr>
              <a:defRPr/>
            </a:lvl1pPr>
          </a:lstStyle>
          <a:p>
            <a:pPr>
              <a:defRPr/>
            </a:pPr>
            <a:fld id="{9307F2A9-49F7-4AD6-A5C8-6C69DA241FE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3"/>
          <p:cNvSpPr>
            <a:spLocks noGrp="1"/>
          </p:cNvSpPr>
          <p:nvPr>
            <p:ph type="dt" sz="half" idx="10"/>
          </p:nvPr>
        </p:nvSpPr>
        <p:spPr/>
        <p:txBody>
          <a:bodyPr/>
          <a:lstStyle>
            <a:lvl1pPr>
              <a:defRPr/>
            </a:lvl1pPr>
          </a:lstStyle>
          <a:p>
            <a:pPr>
              <a:defRPr/>
            </a:pPr>
            <a:fld id="{52702AC7-376E-4D53-8264-F65052DDE162}" type="datetime1">
              <a:rPr lang="en-US" smtClean="0"/>
              <a:pPr>
                <a:defRPr/>
              </a:pPr>
              <a:t>2/22/2011</a:t>
            </a:fld>
            <a:endParaRPr lang="en-US" dirty="0"/>
          </a:p>
        </p:txBody>
      </p:sp>
      <p:sp>
        <p:nvSpPr>
          <p:cNvPr id="3" name="Footer Placeholder 9"/>
          <p:cNvSpPr>
            <a:spLocks noGrp="1"/>
          </p:cNvSpPr>
          <p:nvPr>
            <p:ph type="ftr" sz="quarter" idx="11"/>
          </p:nvPr>
        </p:nvSpPr>
        <p:spPr/>
        <p:txBody>
          <a:bodyPr/>
          <a:lstStyle>
            <a:lvl1pPr>
              <a:defRPr/>
            </a:lvl1pPr>
          </a:lstStyle>
          <a:p>
            <a:pPr>
              <a:defRPr/>
            </a:pPr>
            <a:endParaRPr lang="en-US" dirty="0"/>
          </a:p>
        </p:txBody>
      </p:sp>
      <p:sp>
        <p:nvSpPr>
          <p:cNvPr id="4" name="Slide Number Placeholder 21"/>
          <p:cNvSpPr>
            <a:spLocks noGrp="1"/>
          </p:cNvSpPr>
          <p:nvPr>
            <p:ph type="sldNum" sz="quarter" idx="12"/>
          </p:nvPr>
        </p:nvSpPr>
        <p:spPr/>
        <p:txBody>
          <a:bodyPr/>
          <a:lstStyle>
            <a:lvl1pPr>
              <a:defRPr/>
            </a:lvl1pPr>
          </a:lstStyle>
          <a:p>
            <a:pPr>
              <a:defRPr/>
            </a:pPr>
            <a:fld id="{D315F2C5-D54F-417B-9390-D1DA149ABD26}"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5" name="Date Placeholder 23"/>
          <p:cNvSpPr>
            <a:spLocks noGrp="1"/>
          </p:cNvSpPr>
          <p:nvPr>
            <p:ph type="dt" sz="half" idx="10"/>
          </p:nvPr>
        </p:nvSpPr>
        <p:spPr/>
        <p:txBody>
          <a:bodyPr/>
          <a:lstStyle>
            <a:lvl1pPr>
              <a:defRPr/>
            </a:lvl1pPr>
          </a:lstStyle>
          <a:p>
            <a:pPr>
              <a:defRPr/>
            </a:pPr>
            <a:fld id="{4B1490B6-20A4-415F-A13D-7121982438D5}" type="datetime1">
              <a:rPr lang="en-US" smtClean="0"/>
              <a:pPr>
                <a:defRPr/>
              </a:pPr>
              <a:t>2/22/2011</a:t>
            </a:fld>
            <a:endParaRPr lang="en-US" dirty="0"/>
          </a:p>
        </p:txBody>
      </p:sp>
      <p:sp>
        <p:nvSpPr>
          <p:cNvPr id="6" name="Footer Placeholder 9"/>
          <p:cNvSpPr>
            <a:spLocks noGrp="1"/>
          </p:cNvSpPr>
          <p:nvPr>
            <p:ph type="ftr" sz="quarter" idx="11"/>
          </p:nvPr>
        </p:nvSpPr>
        <p:spPr/>
        <p:txBody>
          <a:bodyPr/>
          <a:lstStyle>
            <a:lvl1pPr>
              <a:defRPr/>
            </a:lvl1pPr>
          </a:lstStyle>
          <a:p>
            <a:pPr>
              <a:defRPr/>
            </a:pPr>
            <a:endParaRPr lang="en-US" dirty="0"/>
          </a:p>
        </p:txBody>
      </p:sp>
      <p:sp>
        <p:nvSpPr>
          <p:cNvPr id="7" name="Slide Number Placeholder 21"/>
          <p:cNvSpPr>
            <a:spLocks noGrp="1"/>
          </p:cNvSpPr>
          <p:nvPr>
            <p:ph type="sldNum" sz="quarter" idx="12"/>
          </p:nvPr>
        </p:nvSpPr>
        <p:spPr/>
        <p:txBody>
          <a:bodyPr/>
          <a:lstStyle>
            <a:lvl1pPr>
              <a:defRPr/>
            </a:lvl1pPr>
          </a:lstStyle>
          <a:p>
            <a:pPr>
              <a:defRPr/>
            </a:pPr>
            <a:fld id="{88BC3D6C-215C-4A75-8E57-CDA4DA6AE4B8}"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23"/>
          <p:cNvSpPr>
            <a:spLocks noGrp="1"/>
          </p:cNvSpPr>
          <p:nvPr>
            <p:ph type="dt" sz="half" idx="10"/>
          </p:nvPr>
        </p:nvSpPr>
        <p:spPr/>
        <p:txBody>
          <a:bodyPr/>
          <a:lstStyle>
            <a:lvl1pPr>
              <a:defRPr/>
            </a:lvl1pPr>
          </a:lstStyle>
          <a:p>
            <a:pPr>
              <a:defRPr/>
            </a:pPr>
            <a:fld id="{6779B109-5D51-4065-B80F-D6B60BFBDB2C}" type="datetime1">
              <a:rPr lang="en-US" smtClean="0"/>
              <a:pPr>
                <a:defRPr/>
              </a:pPr>
              <a:t>2/22/2011</a:t>
            </a:fld>
            <a:endParaRPr lang="en-US" dirty="0"/>
          </a:p>
        </p:txBody>
      </p:sp>
      <p:sp>
        <p:nvSpPr>
          <p:cNvPr id="6" name="Footer Placeholder 9"/>
          <p:cNvSpPr>
            <a:spLocks noGrp="1"/>
          </p:cNvSpPr>
          <p:nvPr>
            <p:ph type="ftr" sz="quarter" idx="11"/>
          </p:nvPr>
        </p:nvSpPr>
        <p:spPr/>
        <p:txBody>
          <a:bodyPr/>
          <a:lstStyle>
            <a:lvl1pPr>
              <a:defRPr/>
            </a:lvl1pPr>
          </a:lstStyle>
          <a:p>
            <a:pPr>
              <a:defRPr/>
            </a:pPr>
            <a:endParaRPr lang="en-US" dirty="0"/>
          </a:p>
        </p:txBody>
      </p:sp>
      <p:sp>
        <p:nvSpPr>
          <p:cNvPr id="7" name="Slide Number Placeholder 21"/>
          <p:cNvSpPr>
            <a:spLocks noGrp="1"/>
          </p:cNvSpPr>
          <p:nvPr>
            <p:ph type="sldNum" sz="quarter" idx="12"/>
          </p:nvPr>
        </p:nvSpPr>
        <p:spPr/>
        <p:txBody>
          <a:bodyPr/>
          <a:lstStyle>
            <a:lvl1pPr>
              <a:defRPr/>
            </a:lvl1pPr>
          </a:lstStyle>
          <a:p>
            <a:pPr>
              <a:defRPr/>
            </a:pPr>
            <a:fld id="{4D1BE21C-975B-46E4-9203-1A5BB67DB172}"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ext Placeholder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defRPr>
            </a:lvl1pPr>
          </a:lstStyle>
          <a:p>
            <a:pPr>
              <a:defRPr/>
            </a:pPr>
            <a:fld id="{2AE0C3C2-3420-43B7-8C43-8150AE3B89E3}" type="datetime1">
              <a:rPr lang="en-US" smtClean="0"/>
              <a:pPr>
                <a:defRPr/>
              </a:pPr>
              <a:t>2/22/2011</a:t>
            </a:fld>
            <a:endParaRPr lang="en-US" dirty="0"/>
          </a:p>
        </p:txBody>
      </p:sp>
      <p:sp>
        <p:nvSpPr>
          <p:cNvPr id="10" name="Footer Placeholder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defRPr>
            </a:lvl1pPr>
          </a:lstStyle>
          <a:p>
            <a:pPr>
              <a:defRPr/>
            </a:pPr>
            <a:endParaRPr lang="en-US" dirty="0"/>
          </a:p>
        </p:txBody>
      </p:sp>
      <p:sp>
        <p:nvSpPr>
          <p:cNvPr id="22" name="Slide Number Placeholder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a:solidFill>
                  <a:schemeClr val="tx2"/>
                </a:solidFill>
                <a:latin typeface="+mn-lt"/>
              </a:defRPr>
            </a:lvl1pPr>
          </a:lstStyle>
          <a:p>
            <a:pPr>
              <a:defRPr/>
            </a:pPr>
            <a:fld id="{1B76E76E-ABB1-463D-AFB0-211C462A0390}" type="slidenum">
              <a:rPr lang="en-US"/>
              <a:pPr>
                <a:defRPr/>
              </a:pPr>
              <a:t>‹#›</a:t>
            </a:fld>
            <a:endParaRPr lang="en-US" dirty="0"/>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en-US" smtClean="0"/>
              <a:t>Click to edit Master title style</a:t>
            </a:r>
            <a:endParaRPr lang="en-US"/>
          </a:p>
        </p:txBody>
      </p:sp>
    </p:spTree>
  </p:cSld>
  <p:clrMap bg1="dk1" tx1="lt1" bg2="dk2" tx2="lt2" accent1="accent1" accent2="accent2" accent3="accent3" accent4="accent4" accent5="accent5" accent6="accent6" hlink="hlink" folHlink="folHlink"/>
  <p:sldLayoutIdLst>
    <p:sldLayoutId id="2147483761" r:id="rId1"/>
    <p:sldLayoutId id="2147483753" r:id="rId2"/>
    <p:sldLayoutId id="2147483762" r:id="rId3"/>
    <p:sldLayoutId id="2147483754" r:id="rId4"/>
    <p:sldLayoutId id="2147483763" r:id="rId5"/>
    <p:sldLayoutId id="2147483755" r:id="rId6"/>
    <p:sldLayoutId id="2147483756" r:id="rId7"/>
    <p:sldLayoutId id="2147483757" r:id="rId8"/>
    <p:sldLayoutId id="2147483758" r:id="rId9"/>
    <p:sldLayoutId id="2147483759" r:id="rId10"/>
    <p:sldLayoutId id="2147483760" r:id="rId11"/>
  </p:sldLayoutIdLst>
  <p:hf hdr="0" ftr="0" dt="0"/>
  <p:txStyles>
    <p:titleStyle>
      <a:lvl1pPr algn="l" rtl="0" eaLnBrk="0" fontAlgn="base" hangingPunct="0">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eaLnBrk="0" fontAlgn="base" hangingPunct="0">
        <a:spcBef>
          <a:spcPct val="0"/>
        </a:spcBef>
        <a:spcAft>
          <a:spcPct val="0"/>
        </a:spcAft>
        <a:defRPr sz="4200">
          <a:solidFill>
            <a:srgbClr val="F9F9F9"/>
          </a:solidFill>
          <a:latin typeface="Verdana" pitchFamily="34" charset="0"/>
        </a:defRPr>
      </a:lvl2pPr>
      <a:lvl3pPr algn="l" rtl="0" eaLnBrk="0" fontAlgn="base" hangingPunct="0">
        <a:spcBef>
          <a:spcPct val="0"/>
        </a:spcBef>
        <a:spcAft>
          <a:spcPct val="0"/>
        </a:spcAft>
        <a:defRPr sz="4200">
          <a:solidFill>
            <a:srgbClr val="F9F9F9"/>
          </a:solidFill>
          <a:latin typeface="Verdana" pitchFamily="34" charset="0"/>
        </a:defRPr>
      </a:lvl3pPr>
      <a:lvl4pPr algn="l" rtl="0" eaLnBrk="0" fontAlgn="base" hangingPunct="0">
        <a:spcBef>
          <a:spcPct val="0"/>
        </a:spcBef>
        <a:spcAft>
          <a:spcPct val="0"/>
        </a:spcAft>
        <a:defRPr sz="4200">
          <a:solidFill>
            <a:srgbClr val="F9F9F9"/>
          </a:solidFill>
          <a:latin typeface="Verdana" pitchFamily="34" charset="0"/>
        </a:defRPr>
      </a:lvl4pPr>
      <a:lvl5pPr algn="l" rtl="0" eaLnBrk="0" fontAlgn="base" hangingPunct="0">
        <a:spcBef>
          <a:spcPct val="0"/>
        </a:spcBef>
        <a:spcAft>
          <a:spcPct val="0"/>
        </a:spcAft>
        <a:defRPr sz="4200">
          <a:solidFill>
            <a:srgbClr val="F9F9F9"/>
          </a:solidFill>
          <a:latin typeface="Verdana" pitchFamily="34" charset="0"/>
        </a:defRPr>
      </a:lvl5pPr>
      <a:lvl6pPr marL="457200" algn="l" rtl="0" fontAlgn="base">
        <a:spcBef>
          <a:spcPct val="0"/>
        </a:spcBef>
        <a:spcAft>
          <a:spcPct val="0"/>
        </a:spcAft>
        <a:defRPr sz="4200">
          <a:solidFill>
            <a:srgbClr val="F9F9F9"/>
          </a:solidFill>
          <a:latin typeface="Verdana" pitchFamily="34" charset="0"/>
        </a:defRPr>
      </a:lvl6pPr>
      <a:lvl7pPr marL="914400" algn="l" rtl="0" fontAlgn="base">
        <a:spcBef>
          <a:spcPct val="0"/>
        </a:spcBef>
        <a:spcAft>
          <a:spcPct val="0"/>
        </a:spcAft>
        <a:defRPr sz="4200">
          <a:solidFill>
            <a:srgbClr val="F9F9F9"/>
          </a:solidFill>
          <a:latin typeface="Verdana" pitchFamily="34" charset="0"/>
        </a:defRPr>
      </a:lvl7pPr>
      <a:lvl8pPr marL="1371600" algn="l" rtl="0" fontAlgn="base">
        <a:spcBef>
          <a:spcPct val="0"/>
        </a:spcBef>
        <a:spcAft>
          <a:spcPct val="0"/>
        </a:spcAft>
        <a:defRPr sz="4200">
          <a:solidFill>
            <a:srgbClr val="F9F9F9"/>
          </a:solidFill>
          <a:latin typeface="Verdana" pitchFamily="34" charset="0"/>
        </a:defRPr>
      </a:lvl8pPr>
      <a:lvl9pPr marL="1828800" algn="l" rtl="0" fontAlgn="base">
        <a:spcBef>
          <a:spcPct val="0"/>
        </a:spcBef>
        <a:spcAft>
          <a:spcPct val="0"/>
        </a:spcAft>
        <a:defRPr sz="4200">
          <a:solidFill>
            <a:srgbClr val="F9F9F9"/>
          </a:solidFill>
          <a:latin typeface="Verdana" pitchFamily="34" charset="0"/>
        </a:defRPr>
      </a:lvl9pPr>
    </p:titleStyle>
    <p:bodyStyle>
      <a:lvl1pPr marL="273050" indent="-273050" algn="l" rtl="0" eaLnBrk="0" fontAlgn="base" hangingPunct="0">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eaLnBrk="0" fontAlgn="base" hangingPunct="0">
        <a:spcBef>
          <a:spcPts val="300"/>
        </a:spcBef>
        <a:spcAft>
          <a:spcPct val="0"/>
        </a:spcAft>
        <a:buClr>
          <a:srgbClr val="008ABF"/>
        </a:buClr>
        <a:buSzPct val="85000"/>
        <a:buFont typeface="Wingdings 2" pitchFamily="18" charset="2"/>
        <a:buChar char=""/>
        <a:defRPr sz="2400" kern="1200">
          <a:solidFill>
            <a:schemeClr val="tx2"/>
          </a:solidFill>
          <a:latin typeface="+mn-lt"/>
          <a:ea typeface="+mn-ea"/>
          <a:cs typeface="+mn-cs"/>
        </a:defRPr>
      </a:lvl2pPr>
      <a:lvl3pPr marL="1004888" indent="-228600" algn="l" rtl="0" eaLnBrk="0" fontAlgn="base" hangingPunct="0">
        <a:spcBef>
          <a:spcPts val="300"/>
        </a:spcBef>
        <a:spcAft>
          <a:spcPct val="0"/>
        </a:spcAft>
        <a:buClr>
          <a:srgbClr val="00729F"/>
        </a:buClr>
        <a:buSzPct val="85000"/>
        <a:buFont typeface="Wingdings 2" pitchFamily="18" charset="2"/>
        <a:buChar char=""/>
        <a:defRPr sz="2100" kern="1200">
          <a:solidFill>
            <a:schemeClr val="tx1"/>
          </a:solidFill>
          <a:latin typeface="+mn-lt"/>
          <a:ea typeface="+mn-ea"/>
          <a:cs typeface="+mn-cs"/>
        </a:defRPr>
      </a:lvl3pPr>
      <a:lvl4pPr marL="1279525" indent="-228600" algn="l" rtl="0" eaLnBrk="0" fontAlgn="base" hangingPunct="0">
        <a:spcBef>
          <a:spcPts val="300"/>
        </a:spcBef>
        <a:spcAft>
          <a:spcPct val="0"/>
        </a:spcAft>
        <a:buClr>
          <a:srgbClr val="008ABF"/>
        </a:buClr>
        <a:buSzPct val="85000"/>
        <a:buFont typeface="Wingdings 2" pitchFamily="18" charset="2"/>
        <a:buChar char=""/>
        <a:defRPr sz="1900" kern="1200">
          <a:solidFill>
            <a:schemeClr val="tx1"/>
          </a:solidFill>
          <a:latin typeface="+mn-lt"/>
          <a:ea typeface="+mn-ea"/>
          <a:cs typeface="+mn-cs"/>
        </a:defRPr>
      </a:lvl4pPr>
      <a:lvl5pPr marL="1554163" indent="-228600" algn="l" rtl="0" eaLnBrk="0" fontAlgn="base" hangingPunct="0">
        <a:spcBef>
          <a:spcPts val="338"/>
        </a:spcBef>
        <a:spcAft>
          <a:spcPct val="0"/>
        </a:spcAft>
        <a:buClr>
          <a:srgbClr val="008ABF"/>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file:///\\R19001MS002\19COMMON\Section%2033\Ransome,%20Rex\ethics\23%20-%20Slide%2082.mp3" TargetMode="External"/><Relationship Id="rId1" Type="http://schemas.microsoft.com/office/2007/relationships/media" Target="file:///\\R19001MS002\19COMMON\Section%2033\Ransome,%20Rex\ethics\23%20-%20Slide%2082.mp3"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microsoft.com/office/2007/relationships/media" Target="../media/media9.mp3"/><Relationship Id="rId7" Type="http://schemas.openxmlformats.org/officeDocument/2006/relationships/image" Target="../media/image4.png"/><Relationship Id="rId2" Type="http://schemas.openxmlformats.org/officeDocument/2006/relationships/audio" Target="file:///\\R19001MS002\19COMMON\Section%2033\Ransome,%20Rex\ethics\Copy%20of%2002%20-%20Slide%2090.mp3" TargetMode="External"/><Relationship Id="rId1" Type="http://schemas.microsoft.com/office/2007/relationships/media" Target="file:///\\R19001MS002\19COMMON\Section%2033\Ransome,%20Rex\ethics\Copy%20of%2002%20-%20Slide%2090.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9.mp3"/></Relationships>
</file>

<file path=ppt/slides/_rels/slide11.xml.rels><?xml version="1.0" encoding="UTF-8" standalone="yes"?>
<Relationships xmlns="http://schemas.openxmlformats.org/package/2006/relationships"><Relationship Id="rId3" Type="http://schemas.microsoft.com/office/2007/relationships/media" Target="../media/media10.mp3"/><Relationship Id="rId7" Type="http://schemas.openxmlformats.org/officeDocument/2006/relationships/image" Target="../media/image4.png"/><Relationship Id="rId2" Type="http://schemas.openxmlformats.org/officeDocument/2006/relationships/audio" Target="file:///\\R19001MS002\19COMMON\Section%2033\Ransome,%20Rex\ethics\Copy%20of%2003%20-%20Slide%2091.mp3" TargetMode="External"/><Relationship Id="rId1" Type="http://schemas.microsoft.com/office/2007/relationships/media" Target="file:///\\R19001MS002\19COMMON\Section%2033\Ransome,%20Rex\ethics\Copy%20of%2003%20-%20Slide%2091.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10.mp3"/></Relationships>
</file>

<file path=ppt/slides/_rels/slide12.xml.rels><?xml version="1.0" encoding="UTF-8" standalone="yes"?>
<Relationships xmlns="http://schemas.openxmlformats.org/package/2006/relationships"><Relationship Id="rId3" Type="http://schemas.microsoft.com/office/2007/relationships/media" Target="../media/media11.mp3"/><Relationship Id="rId7" Type="http://schemas.openxmlformats.org/officeDocument/2006/relationships/image" Target="../media/image5.png"/><Relationship Id="rId2" Type="http://schemas.openxmlformats.org/officeDocument/2006/relationships/audio" Target="file:///\\R19001MS002\19COMMON\Section%2033\Ransome,%20Rex\ethics\04%20-%20Slide%2092.mp3" TargetMode="External"/><Relationship Id="rId1" Type="http://schemas.microsoft.com/office/2007/relationships/media" Target="file:///\\R19001MS002\19COMMON\Section%2033\Ransome,%20Rex\ethics\04%20-%20Slide%2092.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11.mp3"/></Relationships>
</file>

<file path=ppt/slides/_rels/slide13.xml.rels><?xml version="1.0" encoding="UTF-8" standalone="yes"?>
<Relationships xmlns="http://schemas.openxmlformats.org/package/2006/relationships"><Relationship Id="rId3" Type="http://schemas.microsoft.com/office/2007/relationships/media" Target="../media/media12.mp3"/><Relationship Id="rId7" Type="http://schemas.openxmlformats.org/officeDocument/2006/relationships/image" Target="../media/image5.png"/><Relationship Id="rId2" Type="http://schemas.openxmlformats.org/officeDocument/2006/relationships/audio" Target="file:///\\R19001MS002\19COMMON\Section%2033\Ransome,%20Rex\ethics\05%20-%20Slide%2093.mp3" TargetMode="External"/><Relationship Id="rId1" Type="http://schemas.microsoft.com/office/2007/relationships/media" Target="file:///\\R19001MS002\19COMMON\Section%2033\Ransome,%20Rex\ethics\05%20-%20Slide%2093.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12.mp3"/></Relationships>
</file>

<file path=ppt/slides/_rels/slide14.xml.rels><?xml version="1.0" encoding="UTF-8" standalone="yes"?>
<Relationships xmlns="http://schemas.openxmlformats.org/package/2006/relationships"><Relationship Id="rId3" Type="http://schemas.microsoft.com/office/2007/relationships/media" Target="../media/media13.mp3"/><Relationship Id="rId7" Type="http://schemas.openxmlformats.org/officeDocument/2006/relationships/image" Target="../media/image5.png"/><Relationship Id="rId2" Type="http://schemas.openxmlformats.org/officeDocument/2006/relationships/audio" Target="file:///\\R19001MS002\19COMMON\Section%2033\Ransome,%20Rex\ethics\03%20-%20Slide%2094%20REDO.mp3" TargetMode="External"/><Relationship Id="rId1" Type="http://schemas.microsoft.com/office/2007/relationships/media" Target="file:///\\R19001MS002\19COMMON\Section%2033\Ransome,%20Rex\ethics\03%20-%20Slide%2094%20REDO.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13.mp3"/></Relationships>
</file>

<file path=ppt/slides/_rels/slide15.xml.rels><?xml version="1.0" encoding="UTF-8" standalone="yes"?>
<Relationships xmlns="http://schemas.openxmlformats.org/package/2006/relationships"><Relationship Id="rId3" Type="http://schemas.microsoft.com/office/2007/relationships/media" Target="../media/media14.mp3"/><Relationship Id="rId7" Type="http://schemas.openxmlformats.org/officeDocument/2006/relationships/image" Target="../media/image5.png"/><Relationship Id="rId2" Type="http://schemas.openxmlformats.org/officeDocument/2006/relationships/audio" Target="file:///\\R19001MS002\19COMMON\Section%2033\Ransome,%20Rex\ethics\07%20-%20Slide%2095.mp3" TargetMode="External"/><Relationship Id="rId1" Type="http://schemas.microsoft.com/office/2007/relationships/media" Target="file:///\\R19001MS002\19COMMON\Section%2033\Ransome,%20Rex\ethics\07%20-%20Slide%2095.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14.mp3"/></Relationships>
</file>

<file path=ppt/slides/_rels/slide16.xml.rels><?xml version="1.0" encoding="UTF-8" standalone="yes"?>
<Relationships xmlns="http://schemas.openxmlformats.org/package/2006/relationships"><Relationship Id="rId3" Type="http://schemas.microsoft.com/office/2007/relationships/media" Target="../media/media15.mp3"/><Relationship Id="rId7" Type="http://schemas.openxmlformats.org/officeDocument/2006/relationships/image" Target="../media/image6.png"/><Relationship Id="rId2" Type="http://schemas.openxmlformats.org/officeDocument/2006/relationships/audio" Target="file:///\\R19001MS002\19COMMON\Section%2033\Ransome,%20Rex\ethics\08%20-%20Slide%2096.mp3" TargetMode="External"/><Relationship Id="rId1" Type="http://schemas.microsoft.com/office/2007/relationships/media" Target="file:///\\R19001MS002\19COMMON\Section%2033\Ransome,%20Rex\ethics\08%20-%20Slide%2096.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15.mp3"/></Relationships>
</file>

<file path=ppt/slides/_rels/slide17.xml.rels><?xml version="1.0" encoding="UTF-8" standalone="yes"?>
<Relationships xmlns="http://schemas.openxmlformats.org/package/2006/relationships"><Relationship Id="rId3" Type="http://schemas.microsoft.com/office/2007/relationships/media" Target="../media/media16.mp3"/><Relationship Id="rId7" Type="http://schemas.openxmlformats.org/officeDocument/2006/relationships/image" Target="../media/image6.png"/><Relationship Id="rId2" Type="http://schemas.openxmlformats.org/officeDocument/2006/relationships/audio" Target="file:///\\R19001MS002\19COMMON\Section%2033\Ransome,%20Rex\ethics\09%20-%20Slide%2097.mp3" TargetMode="External"/><Relationship Id="rId1" Type="http://schemas.microsoft.com/office/2007/relationships/media" Target="file:///\\R19001MS002\19COMMON\Section%2033\Ransome,%20Rex\ethics\09%20-%20Slide%2097.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16.mp3"/></Relationships>
</file>

<file path=ppt/slides/_rels/slide18.xml.rels><?xml version="1.0" encoding="UTF-8" standalone="yes"?>
<Relationships xmlns="http://schemas.openxmlformats.org/package/2006/relationships"><Relationship Id="rId3" Type="http://schemas.microsoft.com/office/2007/relationships/media" Target="../media/media17.mp3"/><Relationship Id="rId7" Type="http://schemas.openxmlformats.org/officeDocument/2006/relationships/image" Target="../media/image6.png"/><Relationship Id="rId2" Type="http://schemas.openxmlformats.org/officeDocument/2006/relationships/audio" Target="file:///\\R19001MS002\19COMMON\Section%2033\Ransome,%20Rex\ethics\10%20-%20Slide%2098.mp3" TargetMode="External"/><Relationship Id="rId1" Type="http://schemas.microsoft.com/office/2007/relationships/media" Target="file:///\\R19001MS002\19COMMON\Section%2033\Ransome,%20Rex\ethics\10%20-%20Slide%2098.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17.mp3"/></Relationships>
</file>

<file path=ppt/slides/_rels/slide19.xml.rels><?xml version="1.0" encoding="UTF-8" standalone="yes"?>
<Relationships xmlns="http://schemas.openxmlformats.org/package/2006/relationships"><Relationship Id="rId3" Type="http://schemas.microsoft.com/office/2007/relationships/media" Target="../media/media18.mp3"/><Relationship Id="rId7" Type="http://schemas.openxmlformats.org/officeDocument/2006/relationships/image" Target="../media/image6.png"/><Relationship Id="rId2" Type="http://schemas.openxmlformats.org/officeDocument/2006/relationships/audio" Target="file:///\\R19001MS002\19COMMON\Section%2033\Ransome,%20Rex\ethics\11%20-%20Slide%2099.mp3" TargetMode="External"/><Relationship Id="rId1" Type="http://schemas.microsoft.com/office/2007/relationships/media" Target="file:///\\R19001MS002\19COMMON\Section%2033\Ransome,%20Rex\ethics\11%20-%20Slide%2099.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18.mp3"/></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microsoft.com/office/2007/relationships/media" Target="../media/media19.mp3"/><Relationship Id="rId7" Type="http://schemas.openxmlformats.org/officeDocument/2006/relationships/image" Target="../media/image6.png"/><Relationship Id="rId2" Type="http://schemas.openxmlformats.org/officeDocument/2006/relationships/audio" Target="file:///\\R19001MS002\19COMMON\Section%2033\Ransome,%20Rex\ethics\12%20-%20Slide%20100.mp3" TargetMode="External"/><Relationship Id="rId1" Type="http://schemas.microsoft.com/office/2007/relationships/media" Target="file:///\\R19001MS002\19COMMON\Section%2033\Ransome,%20Rex\ethics\12%20-%20Slide%20100.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19.mp3"/></Relationships>
</file>

<file path=ppt/slides/_rels/slide21.xml.rels><?xml version="1.0" encoding="UTF-8" standalone="yes"?>
<Relationships xmlns="http://schemas.openxmlformats.org/package/2006/relationships"><Relationship Id="rId3" Type="http://schemas.microsoft.com/office/2007/relationships/media" Target="../media/media20.mp3"/><Relationship Id="rId7" Type="http://schemas.openxmlformats.org/officeDocument/2006/relationships/image" Target="../media/image5.png"/><Relationship Id="rId2" Type="http://schemas.openxmlformats.org/officeDocument/2006/relationships/audio" Target="file:///\\R19001MS002\19COMMON\Section%2033\Ransome,%20Rex\ethics\Copy%20of%2001%20-%20Slide%20101.mp3" TargetMode="External"/><Relationship Id="rId1" Type="http://schemas.microsoft.com/office/2007/relationships/media" Target="file:///\\R19001MS002\19COMMON\Section%2033\Ransome,%20Rex\ethics\Copy%20of%2001%20-%20Slide%20101.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0.mp3"/></Relationships>
</file>

<file path=ppt/slides/_rels/slide22.xml.rels><?xml version="1.0" encoding="UTF-8" standalone="yes"?>
<Relationships xmlns="http://schemas.openxmlformats.org/package/2006/relationships"><Relationship Id="rId3" Type="http://schemas.microsoft.com/office/2007/relationships/media" Target="../media/media21.mp3"/><Relationship Id="rId7" Type="http://schemas.openxmlformats.org/officeDocument/2006/relationships/image" Target="../media/image5.png"/><Relationship Id="rId2" Type="http://schemas.openxmlformats.org/officeDocument/2006/relationships/audio" Target="file:///\\R19001MS002\19COMMON\Section%2033\Ransome,%20Rex\ethics\Copy%20of%2002%20-%20Slide%20102.mp3" TargetMode="External"/><Relationship Id="rId1" Type="http://schemas.microsoft.com/office/2007/relationships/media" Target="file:///\\R19001MS002\19COMMON\Section%2033\Ransome,%20Rex\ethics\Copy%20of%2002%20-%20Slide%20102.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1.mp3"/></Relationships>
</file>

<file path=ppt/slides/_rels/slide23.xml.rels><?xml version="1.0" encoding="UTF-8" standalone="yes"?>
<Relationships xmlns="http://schemas.openxmlformats.org/package/2006/relationships"><Relationship Id="rId3" Type="http://schemas.microsoft.com/office/2007/relationships/media" Target="../media/media22.mp3"/><Relationship Id="rId7" Type="http://schemas.openxmlformats.org/officeDocument/2006/relationships/image" Target="../media/image5.png"/><Relationship Id="rId2" Type="http://schemas.openxmlformats.org/officeDocument/2006/relationships/audio" Target="file:///\\R19001MS002\19COMMON\Section%2033\Ransome,%20Rex\ethics\03%20-%20Slide%20103.mp3" TargetMode="External"/><Relationship Id="rId1" Type="http://schemas.microsoft.com/office/2007/relationships/media" Target="file:///\\R19001MS002\19COMMON\Section%2033\Ransome,%20Rex\ethics\03%20-%20Slide%20103.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2.mp3"/></Relationships>
</file>

<file path=ppt/slides/_rels/slide24.xml.rels><?xml version="1.0" encoding="UTF-8" standalone="yes"?>
<Relationships xmlns="http://schemas.openxmlformats.org/package/2006/relationships"><Relationship Id="rId3" Type="http://schemas.microsoft.com/office/2007/relationships/media" Target="../media/media23.mp3"/><Relationship Id="rId7" Type="http://schemas.openxmlformats.org/officeDocument/2006/relationships/image" Target="../media/image6.png"/><Relationship Id="rId2" Type="http://schemas.openxmlformats.org/officeDocument/2006/relationships/audio" Target="file:///\\R19001MS002\19COMMON\Section%2033\Ransome,%20Rex\ethics\04%20-%20Slide%20104.mp3" TargetMode="External"/><Relationship Id="rId1" Type="http://schemas.microsoft.com/office/2007/relationships/media" Target="file:///\\R19001MS002\19COMMON\Section%2033\Ransome,%20Rex\ethics\04%20-%20Slide%20104.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3.mp3"/></Relationships>
</file>

<file path=ppt/slides/_rels/slide25.xml.rels><?xml version="1.0" encoding="UTF-8" standalone="yes"?>
<Relationships xmlns="http://schemas.openxmlformats.org/package/2006/relationships"><Relationship Id="rId3" Type="http://schemas.microsoft.com/office/2007/relationships/media" Target="../media/media24.mp3"/><Relationship Id="rId7" Type="http://schemas.openxmlformats.org/officeDocument/2006/relationships/image" Target="../media/image6.png"/><Relationship Id="rId2" Type="http://schemas.openxmlformats.org/officeDocument/2006/relationships/audio" Target="file:///\\R19001MS002\19COMMON\Section%2033\Ransome,%20Rex\ethics\05%20-%20Slide%20105.mp3" TargetMode="External"/><Relationship Id="rId1" Type="http://schemas.microsoft.com/office/2007/relationships/media" Target="file:///\\R19001MS002\19COMMON\Section%2033\Ransome,%20Rex\ethics\05%20-%20Slide%20105.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24.mp3"/></Relationships>
</file>

<file path=ppt/slides/_rels/slide26.xml.rels><?xml version="1.0" encoding="UTF-8" standalone="yes"?>
<Relationships xmlns="http://schemas.openxmlformats.org/package/2006/relationships"><Relationship Id="rId3" Type="http://schemas.microsoft.com/office/2007/relationships/media" Target="../media/media25.mp3"/><Relationship Id="rId7" Type="http://schemas.openxmlformats.org/officeDocument/2006/relationships/image" Target="../media/image5.png"/><Relationship Id="rId2" Type="http://schemas.openxmlformats.org/officeDocument/2006/relationships/audio" Target="file:///\\R19001MS002\19COMMON\Section%2033\Ransome,%20Rex\ethics\06%20-%20Slide%20106.mp3" TargetMode="External"/><Relationship Id="rId1" Type="http://schemas.microsoft.com/office/2007/relationships/media" Target="file:///\\R19001MS002\19COMMON\Section%2033\Ransome,%20Rex\ethics\06%20-%20Slide%20106.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5.mp3"/></Relationships>
</file>

<file path=ppt/slides/_rels/slide27.xml.rels><?xml version="1.0" encoding="UTF-8" standalone="yes"?>
<Relationships xmlns="http://schemas.openxmlformats.org/package/2006/relationships"><Relationship Id="rId3" Type="http://schemas.microsoft.com/office/2007/relationships/media" Target="../media/media26.mp3"/><Relationship Id="rId7" Type="http://schemas.openxmlformats.org/officeDocument/2006/relationships/image" Target="../media/image5.png"/><Relationship Id="rId2" Type="http://schemas.openxmlformats.org/officeDocument/2006/relationships/audio" Target="file:///\\R19001MS002\19COMMON\Section%2033\Ransome,%20Rex\ethics\07%20-%20Slide%20107.mp3" TargetMode="External"/><Relationship Id="rId1" Type="http://schemas.microsoft.com/office/2007/relationships/media" Target="file:///\\R19001MS002\19COMMON\Section%2033\Ransome,%20Rex\ethics\07%20-%20Slide%20107.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6.mp3"/></Relationships>
</file>

<file path=ppt/slides/_rels/slide28.xml.rels><?xml version="1.0" encoding="UTF-8" standalone="yes"?>
<Relationships xmlns="http://schemas.openxmlformats.org/package/2006/relationships"><Relationship Id="rId3" Type="http://schemas.microsoft.com/office/2007/relationships/media" Target="../media/media27.mp3"/><Relationship Id="rId7" Type="http://schemas.openxmlformats.org/officeDocument/2006/relationships/image" Target="../media/image5.png"/><Relationship Id="rId2" Type="http://schemas.openxmlformats.org/officeDocument/2006/relationships/audio" Target="file:///\\R19001MS002\19COMMON\Section%2033\Ransome,%20Rex\ethics\08%20-%20Slide%20108.mp3" TargetMode="External"/><Relationship Id="rId1" Type="http://schemas.microsoft.com/office/2007/relationships/media" Target="file:///\\R19001MS002\19COMMON\Section%2033\Ransome,%20Rex\ethics\08%20-%20Slide%20108.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7.mp3"/></Relationships>
</file>

<file path=ppt/slides/_rels/slide29.xml.rels><?xml version="1.0" encoding="UTF-8" standalone="yes"?>
<Relationships xmlns="http://schemas.openxmlformats.org/package/2006/relationships"><Relationship Id="rId3" Type="http://schemas.microsoft.com/office/2007/relationships/media" Target="../media/media28.mp3"/><Relationship Id="rId7" Type="http://schemas.openxmlformats.org/officeDocument/2006/relationships/image" Target="../media/image5.png"/><Relationship Id="rId2" Type="http://schemas.openxmlformats.org/officeDocument/2006/relationships/audio" Target="file:///\\R19001MS002\19COMMON\Section%2033\Ransome,%20Rex\ethics\09%20-%20Slide%20109.mp3" TargetMode="External"/><Relationship Id="rId1" Type="http://schemas.microsoft.com/office/2007/relationships/media" Target="file:///\\R19001MS002\19COMMON\Section%2033\Ransome,%20Rex\ethics\09%20-%20Slide%20109.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8.mp3"/></Relationships>
</file>

<file path=ppt/slides/_rels/slide3.xml.rels><?xml version="1.0" encoding="UTF-8" standalone="yes"?>
<Relationships xmlns="http://schemas.openxmlformats.org/package/2006/relationships"><Relationship Id="rId3" Type="http://schemas.microsoft.com/office/2007/relationships/media" Target="../media/media2.mp3"/><Relationship Id="rId7" Type="http://schemas.openxmlformats.org/officeDocument/2006/relationships/image" Target="../media/image5.png"/><Relationship Id="rId2" Type="http://schemas.openxmlformats.org/officeDocument/2006/relationships/audio" Target="file:///\\R19001MS002\19COMMON\Section%2033\Ransome,%20Rex\ethics\25%20-%20Slide%2084.mp3" TargetMode="External"/><Relationship Id="rId1" Type="http://schemas.microsoft.com/office/2007/relationships/media" Target="file:///\\R19001MS002\19COMMON\Section%2033\Ransome,%20Rex\ethics\25%20-%20Slide%2084.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mp3"/></Relationships>
</file>

<file path=ppt/slides/_rels/slide30.xml.rels><?xml version="1.0" encoding="UTF-8" standalone="yes"?>
<Relationships xmlns="http://schemas.openxmlformats.org/package/2006/relationships"><Relationship Id="rId3" Type="http://schemas.microsoft.com/office/2007/relationships/media" Target="../media/media29.mp3"/><Relationship Id="rId7" Type="http://schemas.openxmlformats.org/officeDocument/2006/relationships/image" Target="../media/image5.png"/><Relationship Id="rId2" Type="http://schemas.openxmlformats.org/officeDocument/2006/relationships/audio" Target="file:///\\R19001MS002\19COMMON\Section%2033\Ransome,%20Rex\ethics\10%20-%20Slide%20110.mp3" TargetMode="External"/><Relationship Id="rId1" Type="http://schemas.microsoft.com/office/2007/relationships/media" Target="file:///\\R19001MS002\19COMMON\Section%2033\Ransome,%20Rex\ethics\10%20-%20Slide%20110.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29.mp3"/></Relationships>
</file>

<file path=ppt/slides/_rels/slide31.xml.rels><?xml version="1.0" encoding="UTF-8" standalone="yes"?>
<Relationships xmlns="http://schemas.openxmlformats.org/package/2006/relationships"><Relationship Id="rId3" Type="http://schemas.microsoft.com/office/2007/relationships/media" Target="../media/media30.mp3"/><Relationship Id="rId7" Type="http://schemas.openxmlformats.org/officeDocument/2006/relationships/image" Target="../media/image5.png"/><Relationship Id="rId2" Type="http://schemas.openxmlformats.org/officeDocument/2006/relationships/audio" Target="file:///\\R19001MS002\19COMMON\Section%2033\Ransome,%20Rex\ethics\11%20-%20Slide%20111.mp3" TargetMode="External"/><Relationship Id="rId1" Type="http://schemas.microsoft.com/office/2007/relationships/media" Target="file:///\\R19001MS002\19COMMON\Section%2033\Ransome,%20Rex\ethics\11%20-%20Slide%20111.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30.mp3"/></Relationships>
</file>

<file path=ppt/slides/_rels/slide32.xml.rels><?xml version="1.0" encoding="UTF-8" standalone="yes"?>
<Relationships xmlns="http://schemas.openxmlformats.org/package/2006/relationships"><Relationship Id="rId3" Type="http://schemas.microsoft.com/office/2007/relationships/media" Target="../media/media31.mp3"/><Relationship Id="rId7" Type="http://schemas.openxmlformats.org/officeDocument/2006/relationships/image" Target="../media/image5.png"/><Relationship Id="rId2" Type="http://schemas.openxmlformats.org/officeDocument/2006/relationships/audio" Target="file:///\\R19001MS002\19COMMON\Section%2033\Ransome,%20Rex\ethics\12%20-%20Slide%20112.mp3" TargetMode="External"/><Relationship Id="rId1" Type="http://schemas.microsoft.com/office/2007/relationships/media" Target="file:///\\R19001MS002\19COMMON\Section%2033\Ransome,%20Rex\ethics\12%20-%20Slide%20112.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31.mp3"/></Relationships>
</file>

<file path=ppt/slides/_rels/slide33.xml.rels><?xml version="1.0" encoding="UTF-8" standalone="yes"?>
<Relationships xmlns="http://schemas.openxmlformats.org/package/2006/relationships"><Relationship Id="rId3" Type="http://schemas.microsoft.com/office/2007/relationships/media" Target="../media/media32.mp3"/><Relationship Id="rId7" Type="http://schemas.openxmlformats.org/officeDocument/2006/relationships/image" Target="../media/image5.png"/><Relationship Id="rId2" Type="http://schemas.openxmlformats.org/officeDocument/2006/relationships/audio" Target="file:///\\R19001MS002\19COMMON\Section%2033\Ransome,%20Rex\ethics\04%20-%20Slide%20113%20REDO.mp3" TargetMode="External"/><Relationship Id="rId1" Type="http://schemas.microsoft.com/office/2007/relationships/media" Target="file:///\\R19001MS002\19COMMON\Section%2033\Ransome,%20Rex\ethics\04%20-%20Slide%20113%20REDO.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32.mp3"/></Relationships>
</file>

<file path=ppt/slides/_rels/slide34.xml.rels><?xml version="1.0" encoding="UTF-8" standalone="yes"?>
<Relationships xmlns="http://schemas.openxmlformats.org/package/2006/relationships"><Relationship Id="rId3" Type="http://schemas.microsoft.com/office/2007/relationships/media" Target="../media/media33.mp3"/><Relationship Id="rId7" Type="http://schemas.openxmlformats.org/officeDocument/2006/relationships/image" Target="../media/image6.png"/><Relationship Id="rId2" Type="http://schemas.openxmlformats.org/officeDocument/2006/relationships/audio" Target="file:///\\R19001MS002\19COMMON\Section%2033\Ransome,%20Rex\ethics\14%20-%20Slide%20114.mp3" TargetMode="External"/><Relationship Id="rId1" Type="http://schemas.microsoft.com/office/2007/relationships/media" Target="file:///\\R19001MS002\19COMMON\Section%2033\Ransome,%20Rex\ethics\14%20-%20Slide%20114.mp3" TargetMode="Externa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audio" Target="../media/media33.mp3"/></Relationships>
</file>

<file path=ppt/slides/_rels/slide35.xml.rels><?xml version="1.0" encoding="UTF-8" standalone="yes"?>
<Relationships xmlns="http://schemas.openxmlformats.org/package/2006/relationships"><Relationship Id="rId3" Type="http://schemas.microsoft.com/office/2007/relationships/media" Target="../media/media34.mp3"/><Relationship Id="rId7" Type="http://schemas.openxmlformats.org/officeDocument/2006/relationships/image" Target="../media/image4.png"/><Relationship Id="rId2" Type="http://schemas.openxmlformats.org/officeDocument/2006/relationships/audio" Target="file:///\\R19001MS002\19COMMON\Section%2033\Ransome,%20Rex\ethics\06%20-%20Slide%20115%20REDO.mp3" TargetMode="External"/><Relationship Id="rId1" Type="http://schemas.microsoft.com/office/2007/relationships/media" Target="file:///\\R19001MS002\19COMMON\Section%2033\Ransome,%20Rex\ethics\06%20-%20Slide%20115%20REDO.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34.mp3"/></Relationships>
</file>

<file path=ppt/slides/_rels/slide36.xml.rels><?xml version="1.0" encoding="UTF-8" standalone="yes"?>
<Relationships xmlns="http://schemas.openxmlformats.org/package/2006/relationships"><Relationship Id="rId3" Type="http://schemas.microsoft.com/office/2007/relationships/media" Target="../media/media35.mp3"/><Relationship Id="rId7" Type="http://schemas.openxmlformats.org/officeDocument/2006/relationships/image" Target="../media/image4.png"/><Relationship Id="rId2" Type="http://schemas.openxmlformats.org/officeDocument/2006/relationships/audio" Target="file:///\\R19001MS002\19COMMON\Section%2033\Ransome,%20Rex\ethics\16%20-%20Slide%20116.mp3" TargetMode="External"/><Relationship Id="rId1" Type="http://schemas.microsoft.com/office/2007/relationships/media" Target="file:///\\R19001MS002\19COMMON\Section%2033\Ransome,%20Rex\ethics\16%20-%20Slide%20116.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35.mp3"/></Relationships>
</file>

<file path=ppt/slides/_rels/slide37.xml.rels><?xml version="1.0" encoding="UTF-8" standalone="yes"?>
<Relationships xmlns="http://schemas.openxmlformats.org/package/2006/relationships"><Relationship Id="rId3" Type="http://schemas.microsoft.com/office/2007/relationships/media" Target="../media/media36.mp3"/><Relationship Id="rId7" Type="http://schemas.openxmlformats.org/officeDocument/2006/relationships/image" Target="../media/image4.png"/><Relationship Id="rId2" Type="http://schemas.openxmlformats.org/officeDocument/2006/relationships/audio" Target="file:///\\R19001MS002\19COMMON\Section%2033\Ransome,%20Rex\ethics\17%20-%20Slide%20117.mp3" TargetMode="External"/><Relationship Id="rId1" Type="http://schemas.microsoft.com/office/2007/relationships/media" Target="file:///\\R19001MS002\19COMMON\Section%2033\Ransome,%20Rex\ethics\17%20-%20Slide%20117.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36.mp3"/></Relationships>
</file>

<file path=ppt/slides/_rels/slide38.xml.rels><?xml version="1.0" encoding="UTF-8" standalone="yes"?>
<Relationships xmlns="http://schemas.openxmlformats.org/package/2006/relationships"><Relationship Id="rId3" Type="http://schemas.microsoft.com/office/2007/relationships/media" Target="../media/media37.mp3"/><Relationship Id="rId7" Type="http://schemas.openxmlformats.org/officeDocument/2006/relationships/image" Target="../media/image4.png"/><Relationship Id="rId2" Type="http://schemas.openxmlformats.org/officeDocument/2006/relationships/audio" Target="file:///\\R19001MS002\19COMMON\Section%2033\Ransome,%20Rex\ethics\18%20-%20Slide%20118.mp3" TargetMode="External"/><Relationship Id="rId1" Type="http://schemas.microsoft.com/office/2007/relationships/media" Target="file:///\\R19001MS002\19COMMON\Section%2033\Ransome,%20Rex\ethics\18%20-%20Slide%20118.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37.mp3"/></Relationships>
</file>

<file path=ppt/slides/_rels/slide39.xml.rels><?xml version="1.0" encoding="UTF-8" standalone="yes"?>
<Relationships xmlns="http://schemas.openxmlformats.org/package/2006/relationships"><Relationship Id="rId3" Type="http://schemas.microsoft.com/office/2007/relationships/media" Target="../media/media38.mp3"/><Relationship Id="rId7" Type="http://schemas.openxmlformats.org/officeDocument/2006/relationships/image" Target="../media/image4.png"/><Relationship Id="rId2" Type="http://schemas.openxmlformats.org/officeDocument/2006/relationships/audio" Target="file:///\\R19001MS002\19COMMON\Section%2033\Ransome,%20Rex\ethics\19%20-%20Slide%20119.mp3" TargetMode="External"/><Relationship Id="rId1" Type="http://schemas.microsoft.com/office/2007/relationships/media" Target="file:///\\R19001MS002\19COMMON\Section%2033\Ransome,%20Rex\ethics\19%20-%20Slide%20119.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38.mp3"/></Relationships>
</file>

<file path=ppt/slides/_rels/slide4.xml.rels><?xml version="1.0" encoding="UTF-8" standalone="yes"?>
<Relationships xmlns="http://schemas.openxmlformats.org/package/2006/relationships"><Relationship Id="rId3" Type="http://schemas.microsoft.com/office/2007/relationships/media" Target="../media/media3.mp3"/><Relationship Id="rId7" Type="http://schemas.openxmlformats.org/officeDocument/2006/relationships/image" Target="../media/image6.png"/><Relationship Id="rId2" Type="http://schemas.openxmlformats.org/officeDocument/2006/relationships/audio" Target="file:///\\R19001MS002\19COMMON\Section%2033\Ransome,%20Rex\ethics\26%20-%20Slide%2085.mp3" TargetMode="External"/><Relationship Id="rId1" Type="http://schemas.microsoft.com/office/2007/relationships/media" Target="file:///\\R19001MS002\19COMMON\Section%2033\Ransome,%20Rex\ethics\26%20-%20Slide%2085.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3.mp3"/></Relationships>
</file>

<file path=ppt/slides/_rels/slide40.xml.rels><?xml version="1.0" encoding="UTF-8" standalone="yes"?>
<Relationships xmlns="http://schemas.openxmlformats.org/package/2006/relationships"><Relationship Id="rId3" Type="http://schemas.microsoft.com/office/2007/relationships/media" Target="../media/media39.mp3"/><Relationship Id="rId7" Type="http://schemas.openxmlformats.org/officeDocument/2006/relationships/image" Target="../media/image4.png"/><Relationship Id="rId2" Type="http://schemas.openxmlformats.org/officeDocument/2006/relationships/audio" Target="file:///\\R19001MS002\19COMMON\Section%2033\Ransome,%20Rex\ethics\20%20-%20Slide%20120.mp3" TargetMode="External"/><Relationship Id="rId1" Type="http://schemas.microsoft.com/office/2007/relationships/media" Target="file:///\\R19001MS002\19COMMON\Section%2033\Ransome,%20Rex\ethics\20%20-%20Slide%20120.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39.mp3"/></Relationships>
</file>

<file path=ppt/slides/_rels/slide41.xml.rels><?xml version="1.0" encoding="UTF-8" standalone="yes"?>
<Relationships xmlns="http://schemas.openxmlformats.org/package/2006/relationships"><Relationship Id="rId3" Type="http://schemas.microsoft.com/office/2007/relationships/media" Target="../media/media40.mp3"/><Relationship Id="rId7" Type="http://schemas.openxmlformats.org/officeDocument/2006/relationships/image" Target="../media/image4.png"/><Relationship Id="rId2" Type="http://schemas.openxmlformats.org/officeDocument/2006/relationships/audio" Target="file:///\\R19001MS002\19COMMON\Section%2033\Ransome,%20Rex\ethics\21%20-%20Slide%20121.mp3" TargetMode="External"/><Relationship Id="rId1" Type="http://schemas.microsoft.com/office/2007/relationships/media" Target="file:///\\R19001MS002\19COMMON\Section%2033\Ransome,%20Rex\ethics\21%20-%20Slide%20121.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40.mp3"/></Relationships>
</file>

<file path=ppt/slides/_rels/slide42.xml.rels><?xml version="1.0" encoding="UTF-8" standalone="yes"?>
<Relationships xmlns="http://schemas.openxmlformats.org/package/2006/relationships"><Relationship Id="rId3" Type="http://schemas.microsoft.com/office/2007/relationships/media" Target="../media/media41.mp3"/><Relationship Id="rId7" Type="http://schemas.openxmlformats.org/officeDocument/2006/relationships/image" Target="../media/image4.png"/><Relationship Id="rId2" Type="http://schemas.openxmlformats.org/officeDocument/2006/relationships/audio" Target="file:///\\R19001MS002\19COMMON\Section%2033\Ransome,%20Rex\ethics\22%20-%20Slide%20122.mp3" TargetMode="External"/><Relationship Id="rId1" Type="http://schemas.microsoft.com/office/2007/relationships/media" Target="file:///\\R19001MS002\19COMMON\Section%2033\Ransome,%20Rex\ethics\22%20-%20Slide%20122.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41.mp3"/></Relationships>
</file>

<file path=ppt/slides/_rels/slide43.xml.rels><?xml version="1.0" encoding="UTF-8" standalone="yes"?>
<Relationships xmlns="http://schemas.openxmlformats.org/package/2006/relationships"><Relationship Id="rId3" Type="http://schemas.microsoft.com/office/2007/relationships/media" Target="../media/media42.mp3"/><Relationship Id="rId7" Type="http://schemas.openxmlformats.org/officeDocument/2006/relationships/image" Target="../media/image6.png"/><Relationship Id="rId2" Type="http://schemas.openxmlformats.org/officeDocument/2006/relationships/audio" Target="file:///\\R19001MS002\19COMMON\Section%2033\Ransome,%20Rex\ethics\23%20-%20Slide%20123.mp3" TargetMode="External"/><Relationship Id="rId1" Type="http://schemas.microsoft.com/office/2007/relationships/media" Target="file:///\\R19001MS002\19COMMON\Section%2033\Ransome,%20Rex\ethics\23%20-%20Slide%20123.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42.mp3"/></Relationships>
</file>

<file path=ppt/slides/_rels/slide44.xml.rels><?xml version="1.0" encoding="UTF-8" standalone="yes"?>
<Relationships xmlns="http://schemas.openxmlformats.org/package/2006/relationships"><Relationship Id="rId3" Type="http://schemas.microsoft.com/office/2007/relationships/media" Target="../media/media43.mp3"/><Relationship Id="rId7" Type="http://schemas.openxmlformats.org/officeDocument/2006/relationships/image" Target="../media/image6.png"/><Relationship Id="rId2" Type="http://schemas.openxmlformats.org/officeDocument/2006/relationships/audio" Target="file:///\\R19001MS002\19COMMON\Section%2033\Ransome,%20Rex\ethics\24%20-%20Slide%20124.mp3" TargetMode="External"/><Relationship Id="rId1" Type="http://schemas.microsoft.com/office/2007/relationships/media" Target="file:///\\R19001MS002\19COMMON\Section%2033\Ransome,%20Rex\ethics\24%20-%20Slide%20124.mp3" TargetMode="External"/><Relationship Id="rId6" Type="http://schemas.openxmlformats.org/officeDocument/2006/relationships/image" Target="../media/image7.png"/><Relationship Id="rId5" Type="http://schemas.openxmlformats.org/officeDocument/2006/relationships/slideLayout" Target="../slideLayouts/slideLayout2.xml"/><Relationship Id="rId4" Type="http://schemas.openxmlformats.org/officeDocument/2006/relationships/audio" Target="../media/media43.mp3"/></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microsoft.com/office/2007/relationships/media" Target="../media/media5.mp3"/><Relationship Id="rId7" Type="http://schemas.openxmlformats.org/officeDocument/2006/relationships/image" Target="../media/image5.png"/><Relationship Id="rId2" Type="http://schemas.openxmlformats.org/officeDocument/2006/relationships/audio" Target="file:///\\R19001MS002\19COMMON\Section%2033\Ransome,%20Rex\ethics\27%20-%20Slide%2086.mp3" TargetMode="External"/><Relationship Id="rId1" Type="http://schemas.microsoft.com/office/2007/relationships/media" Target="file:///\\R19001MS002\19COMMON\Section%2033\Ransome,%20Rex\ethics\27%20-%20Slide%2086.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5.mp3"/></Relationships>
</file>

<file path=ppt/slides/_rels/slide7.xml.rels><?xml version="1.0" encoding="UTF-8" standalone="yes"?>
<Relationships xmlns="http://schemas.openxmlformats.org/package/2006/relationships"><Relationship Id="rId3" Type="http://schemas.microsoft.com/office/2007/relationships/media" Target="../media/media6.mp3"/><Relationship Id="rId7" Type="http://schemas.openxmlformats.org/officeDocument/2006/relationships/image" Target="../media/image6.png"/><Relationship Id="rId2" Type="http://schemas.openxmlformats.org/officeDocument/2006/relationships/audio" Target="file:///\\R19001MS002\19COMMON\Section%2033\Ransome,%20Rex\ethics\28%20-%20Slide%2087.mp3" TargetMode="External"/><Relationship Id="rId1" Type="http://schemas.microsoft.com/office/2007/relationships/media" Target="file:///\\R19001MS002\19COMMON\Section%2033\Ransome,%20Rex\ethics\28%20-%20Slide%2087.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6.mp3"/></Relationships>
</file>

<file path=ppt/slides/_rels/slide8.xml.rels><?xml version="1.0" encoding="UTF-8" standalone="yes"?>
<Relationships xmlns="http://schemas.openxmlformats.org/package/2006/relationships"><Relationship Id="rId3" Type="http://schemas.microsoft.com/office/2007/relationships/media" Target="../media/media7.mp3"/><Relationship Id="rId7" Type="http://schemas.openxmlformats.org/officeDocument/2006/relationships/image" Target="../media/image6.png"/><Relationship Id="rId2" Type="http://schemas.openxmlformats.org/officeDocument/2006/relationships/audio" Target="file:///\\R19001MS002\19COMMON\Section%2033\Ransome,%20Rex\ethics\29%20-%20Slide%2088.mp3" TargetMode="External"/><Relationship Id="rId1" Type="http://schemas.microsoft.com/office/2007/relationships/media" Target="file:///\\R19001MS002\19COMMON\Section%2033\Ransome,%20Rex\ethics\29%20-%20Slide%2088.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7.mp3"/></Relationships>
</file>

<file path=ppt/slides/_rels/slide9.xml.rels><?xml version="1.0" encoding="UTF-8" standalone="yes"?>
<Relationships xmlns="http://schemas.openxmlformats.org/package/2006/relationships"><Relationship Id="rId3" Type="http://schemas.microsoft.com/office/2007/relationships/media" Target="../media/media8.mp3"/><Relationship Id="rId7" Type="http://schemas.openxmlformats.org/officeDocument/2006/relationships/image" Target="../media/image6.png"/><Relationship Id="rId2" Type="http://schemas.openxmlformats.org/officeDocument/2006/relationships/audio" Target="file:///\\R19001MS002\19COMMON\Section%2033\Ransome,%20Rex\ethics\Copy%20of%2001%20-%20Slide%2089.mp3" TargetMode="External"/><Relationship Id="rId1" Type="http://schemas.microsoft.com/office/2007/relationships/media" Target="file:///\\R19001MS002\19COMMON\Section%2033\Ransome,%20Rex\ethics\Copy%20of%2001%20-%20Slide%2089.mp3" TargetMode="External"/><Relationship Id="rId6" Type="http://schemas.openxmlformats.org/officeDocument/2006/relationships/image" Target="../media/image3.png"/><Relationship Id="rId5" Type="http://schemas.openxmlformats.org/officeDocument/2006/relationships/slideLayout" Target="../slideLayouts/slideLayout2.xml"/><Relationship Id="rId4" Type="http://schemas.openxmlformats.org/officeDocument/2006/relationships/audio" Target="../media/media8.mp3"/></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667000"/>
            <a:ext cx="8229600" cy="1219200"/>
          </a:xfrm>
        </p:spPr>
        <p:txBody>
          <a:bodyPr>
            <a:normAutofit fontScale="90000"/>
          </a:bodyPr>
          <a:lstStyle/>
          <a:p>
            <a:pPr algn="ctr"/>
            <a:r>
              <a:rPr lang="en-US" b="1" dirty="0" smtClean="0">
                <a:solidFill>
                  <a:srgbClr val="FFFF00"/>
                </a:solidFill>
              </a:rPr>
              <a:t>Ethics Awareness for Construction Personnel</a:t>
            </a:r>
            <a:endParaRPr lang="en-US" b="1" dirty="0">
              <a:solidFill>
                <a:srgbClr val="FFFF00"/>
              </a:solidFill>
            </a:endParaRPr>
          </a:p>
        </p:txBody>
      </p:sp>
      <p:sp>
        <p:nvSpPr>
          <p:cNvPr id="3" name="Slide Number Placeholder 2"/>
          <p:cNvSpPr>
            <a:spLocks noGrp="1"/>
          </p:cNvSpPr>
          <p:nvPr>
            <p:ph type="sldNum" sz="quarter" idx="12"/>
          </p:nvPr>
        </p:nvSpPr>
        <p:spPr/>
        <p:txBody>
          <a:bodyPr/>
          <a:lstStyle/>
          <a:p>
            <a:pPr>
              <a:defRPr/>
            </a:pPr>
            <a:fld id="{9307F2A9-49F7-4AD6-A5C8-6C69DA241FE0}" type="slidenum">
              <a:rPr lang="en-US" smtClean="0"/>
              <a:pPr>
                <a:defRPr/>
              </a:pPr>
              <a:t>1</a:t>
            </a:fld>
            <a:endParaRPr lang="en-US" dirty="0"/>
          </a:p>
        </p:txBody>
      </p:sp>
      <p:pic>
        <p:nvPicPr>
          <p:cNvPr id="4" name="23 - Slide 82.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4" cstate="print"/>
          <a:stretch>
            <a:fillRect/>
          </a:stretch>
        </p:blipFill>
        <p:spPr>
          <a:xfrm>
            <a:off x="4419600" y="3276600"/>
            <a:ext cx="304800" cy="3048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5000"/>
            <a:ext cx="8229600" cy="3429000"/>
          </a:xfrm>
        </p:spPr>
        <p:txBody>
          <a:bodyPr anchor="ctr"/>
          <a:lstStyle/>
          <a:p>
            <a:pPr>
              <a:buClr>
                <a:srgbClr val="FF9900"/>
              </a:buClr>
              <a:buFont typeface="Wingdings" pitchFamily="2" charset="2"/>
              <a:buChar char="§"/>
            </a:pPr>
            <a:r>
              <a:rPr lang="en-US" dirty="0" smtClean="0"/>
              <a:t>These duties should be performed in an </a:t>
            </a:r>
            <a:r>
              <a:rPr lang="en-US" b="1" dirty="0" smtClean="0"/>
              <a:t>ethical, professional manner at all times.</a:t>
            </a:r>
          </a:p>
          <a:p>
            <a:pPr>
              <a:buClr>
                <a:srgbClr val="FF9900"/>
              </a:buClr>
              <a:buFont typeface="Wingdings" pitchFamily="2" charset="2"/>
              <a:buChar char="§"/>
            </a:pPr>
            <a:endParaRPr lang="en-US" b="1" dirty="0" smtClean="0"/>
          </a:p>
          <a:p>
            <a:pPr>
              <a:buClr>
                <a:srgbClr val="FF9900"/>
              </a:buClr>
              <a:buFont typeface="Wingdings" pitchFamily="2" charset="2"/>
              <a:buChar char="§"/>
            </a:pPr>
            <a:r>
              <a:rPr lang="en-US" dirty="0" smtClean="0"/>
              <a:t>You should work cooperatively with other </a:t>
            </a:r>
            <a:r>
              <a:rPr lang="en-US" dirty="0" smtClean="0">
                <a:solidFill>
                  <a:srgbClr val="CCFF66"/>
                </a:solidFill>
              </a:rPr>
              <a:t>QA/QC</a:t>
            </a:r>
            <a:r>
              <a:rPr lang="en-US" dirty="0" smtClean="0"/>
              <a:t> personnel, engineers, trainers, and other personnel involved in DOTD operations.</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10</a:t>
            </a:fld>
            <a:endParaRPr lang="en-US" dirty="0"/>
          </a:p>
        </p:txBody>
      </p:sp>
      <p:pic>
        <p:nvPicPr>
          <p:cNvPr id="5" name="Copy of 02 - Slide 90.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Copy of 02 - Slide 9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5294"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05000"/>
            <a:ext cx="8229600" cy="4191000"/>
          </a:xfrm>
        </p:spPr>
        <p:txBody>
          <a:bodyPr/>
          <a:lstStyle/>
          <a:p>
            <a:pPr>
              <a:buClr>
                <a:srgbClr val="FF9900"/>
              </a:buClr>
              <a:buFont typeface="Wingdings" pitchFamily="2" charset="2"/>
              <a:buChar char="§"/>
            </a:pPr>
            <a:r>
              <a:rPr lang="en-US" b="1" dirty="0" smtClean="0"/>
              <a:t>Certification is earned through hard work, but once granted, it can be revoked.</a:t>
            </a:r>
          </a:p>
          <a:p>
            <a:pPr>
              <a:buClr>
                <a:srgbClr val="FF9900"/>
              </a:buClr>
              <a:buFont typeface="Wingdings" pitchFamily="2" charset="2"/>
              <a:buChar char="§"/>
            </a:pPr>
            <a:r>
              <a:rPr lang="en-US" dirty="0" smtClean="0"/>
              <a:t>Revocation can be temporary or permanent.</a:t>
            </a:r>
          </a:p>
          <a:p>
            <a:pPr>
              <a:buClr>
                <a:srgbClr val="FF9900"/>
              </a:buClr>
              <a:buFont typeface="Wingdings" pitchFamily="2" charset="2"/>
              <a:buChar char="§"/>
            </a:pPr>
            <a:r>
              <a:rPr lang="en-US" dirty="0" smtClean="0"/>
              <a:t>Revocation may be applied to an individual certification area or to all certifications and authorizations held by the technician.</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11</a:t>
            </a:fld>
            <a:endParaRPr lang="en-US" dirty="0"/>
          </a:p>
        </p:txBody>
      </p:sp>
      <p:pic>
        <p:nvPicPr>
          <p:cNvPr id="5" name="Copy of 03 - Slide 91.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Copy of 03 - Slide 9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7697"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A Certification/Authorization can be revoked for:</a:t>
            </a:r>
          </a:p>
          <a:p>
            <a:pPr lvl="1">
              <a:buClr>
                <a:srgbClr val="FF9900"/>
              </a:buClr>
              <a:buFont typeface="Wingdings" pitchFamily="2" charset="2"/>
              <a:buChar char="§"/>
            </a:pPr>
            <a:endParaRPr lang="en-US" dirty="0" smtClean="0"/>
          </a:p>
          <a:p>
            <a:pPr lvl="1">
              <a:buClr>
                <a:srgbClr val="FF9900"/>
              </a:buClr>
              <a:buFont typeface="Wingdings" pitchFamily="2" charset="2"/>
              <a:buChar char="§"/>
            </a:pPr>
            <a:r>
              <a:rPr lang="en-US" dirty="0" smtClean="0">
                <a:solidFill>
                  <a:schemeClr val="tx1"/>
                </a:solidFill>
              </a:rPr>
              <a:t>Substandard work performance, including failure to conduct duties in accordance with the guidelines of the </a:t>
            </a:r>
            <a:r>
              <a:rPr lang="en-US" b="1" i="1" dirty="0" smtClean="0">
                <a:solidFill>
                  <a:schemeClr val="tx1"/>
                </a:solidFill>
              </a:rPr>
              <a:t>Administrative Manual for Construction Technician Training and Certification</a:t>
            </a:r>
          </a:p>
          <a:p>
            <a:pPr lvl="1">
              <a:buClr>
                <a:srgbClr val="FF9900"/>
              </a:buClr>
              <a:buFont typeface="Wingdings" pitchFamily="2" charset="2"/>
              <a:buChar char="§"/>
            </a:pPr>
            <a:r>
              <a:rPr lang="en-US" dirty="0" smtClean="0">
                <a:solidFill>
                  <a:schemeClr val="tx1"/>
                </a:solidFill>
              </a:rPr>
              <a:t>Negligence</a:t>
            </a:r>
          </a:p>
          <a:p>
            <a:pPr lvl="1">
              <a:buClr>
                <a:srgbClr val="FF9900"/>
              </a:buClr>
              <a:buFont typeface="Wingdings" pitchFamily="2" charset="2"/>
              <a:buChar char="§"/>
            </a:pPr>
            <a:r>
              <a:rPr lang="en-US" dirty="0" smtClean="0">
                <a:solidFill>
                  <a:schemeClr val="tx1"/>
                </a:solidFill>
              </a:rPr>
              <a:t>Abuse</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12</a:t>
            </a:fld>
            <a:endParaRPr lang="en-US" dirty="0"/>
          </a:p>
        </p:txBody>
      </p:sp>
      <p:pic>
        <p:nvPicPr>
          <p:cNvPr id="5" name="04 - Slide 92.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4 - Slide 9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7697"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981200"/>
            <a:ext cx="8229600" cy="3352800"/>
          </a:xfrm>
        </p:spPr>
        <p:txBody>
          <a:bodyPr/>
          <a:lstStyle/>
          <a:p>
            <a:pPr>
              <a:buClr>
                <a:srgbClr val="FF9900"/>
              </a:buClr>
              <a:buFont typeface="Wingdings" pitchFamily="2" charset="2"/>
              <a:buChar char="§"/>
            </a:pPr>
            <a:r>
              <a:rPr lang="en-US" dirty="0" smtClean="0"/>
              <a:t>Negligence is defined as unintentional deviations from approved standard procedures that may or may not cause invalid results.</a:t>
            </a:r>
          </a:p>
          <a:p>
            <a:pPr>
              <a:buClr>
                <a:srgbClr val="FF9900"/>
              </a:buClr>
              <a:buFont typeface="Wingdings" pitchFamily="2" charset="2"/>
              <a:buChar char="§"/>
            </a:pPr>
            <a:r>
              <a:rPr lang="en-US" dirty="0" smtClean="0"/>
              <a:t>Minor negligence will result in a warning and required correction of performance.</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13</a:t>
            </a:fld>
            <a:endParaRPr lang="en-US" dirty="0"/>
          </a:p>
        </p:txBody>
      </p:sp>
      <p:pic>
        <p:nvPicPr>
          <p:cNvPr id="5" name="05 - Slide 93.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5 - Slide 9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5033"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057400"/>
            <a:ext cx="8229600" cy="3810000"/>
          </a:xfrm>
        </p:spPr>
        <p:txBody>
          <a:bodyPr/>
          <a:lstStyle/>
          <a:p>
            <a:pPr>
              <a:buClr>
                <a:srgbClr val="FF9900"/>
              </a:buClr>
              <a:buFont typeface="Wingdings" pitchFamily="2" charset="2"/>
              <a:buChar char="§"/>
            </a:pPr>
            <a:r>
              <a:rPr lang="en-US" dirty="0" smtClean="0"/>
              <a:t>Gross negligence is defined as failure to correct performance resulting in repeated minor efforts or an error that has a significant impact on the quality of the product or the validity of test results.</a:t>
            </a:r>
          </a:p>
          <a:p>
            <a:pPr>
              <a:buClr>
                <a:srgbClr val="FF9900"/>
              </a:buClr>
              <a:buFont typeface="Wingdings" pitchFamily="2" charset="2"/>
              <a:buChar char="§"/>
            </a:pPr>
            <a:r>
              <a:rPr lang="en-US" dirty="0" smtClean="0"/>
              <a:t>Gross negligence is much more serious and the consequences are more severe. </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14</a:t>
            </a:fld>
            <a:endParaRPr lang="en-US" dirty="0"/>
          </a:p>
        </p:txBody>
      </p:sp>
      <p:pic>
        <p:nvPicPr>
          <p:cNvPr id="5" name="03 - Slide 94 REDO.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3 - Slide 94 REDO.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8350"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Abuse is defined as intentional deviations from approved standard procedures.</a:t>
            </a:r>
          </a:p>
          <a:p>
            <a:pPr>
              <a:buClr>
                <a:srgbClr val="FF9900"/>
              </a:buClr>
              <a:buFont typeface="Wingdings" pitchFamily="2" charset="2"/>
              <a:buChar char="§"/>
            </a:pPr>
            <a:r>
              <a:rPr lang="en-US" dirty="0" smtClean="0"/>
              <a:t>The first finding of abuse will result in a one-year suspension of certification duties.</a:t>
            </a:r>
          </a:p>
          <a:p>
            <a:pPr>
              <a:buClr>
                <a:srgbClr val="FF9900"/>
              </a:buClr>
              <a:buFont typeface="Wingdings" pitchFamily="2" charset="2"/>
              <a:buChar char="§"/>
            </a:pPr>
            <a:r>
              <a:rPr lang="en-US" dirty="0" smtClean="0"/>
              <a:t>Any findings after the first will result in the permanent revocation of certification credentials and being banned from DOTD projects which involve sampling, testing, and the reporting of test results.</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15</a:t>
            </a:fld>
            <a:endParaRPr lang="en-US" dirty="0"/>
          </a:p>
        </p:txBody>
      </p:sp>
      <p:pic>
        <p:nvPicPr>
          <p:cNvPr id="5" name="07 - Slide 95.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7 - Slide 95.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3836"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The first finding of gross negligence will result in:</a:t>
            </a:r>
          </a:p>
          <a:p>
            <a:pPr>
              <a:buClr>
                <a:srgbClr val="FF9900"/>
              </a:buClr>
              <a:buNone/>
            </a:pPr>
            <a:endParaRPr lang="en-US" dirty="0" smtClean="0"/>
          </a:p>
          <a:p>
            <a:pPr lvl="1">
              <a:buClr>
                <a:srgbClr val="FF9900"/>
              </a:buClr>
              <a:buFont typeface="Wingdings" pitchFamily="2" charset="2"/>
              <a:buChar char="§"/>
            </a:pPr>
            <a:r>
              <a:rPr lang="en-US" dirty="0" smtClean="0">
                <a:solidFill>
                  <a:schemeClr val="tx1"/>
                </a:solidFill>
              </a:rPr>
              <a:t>A minimum six-month suspension of the certification/authorization</a:t>
            </a:r>
          </a:p>
          <a:p>
            <a:pPr lvl="1">
              <a:buClr>
                <a:srgbClr val="FF9900"/>
              </a:buClr>
              <a:buFont typeface="Wingdings" pitchFamily="2" charset="2"/>
              <a:buChar char="§"/>
            </a:pPr>
            <a:r>
              <a:rPr lang="en-US" dirty="0" smtClean="0">
                <a:solidFill>
                  <a:schemeClr val="tx1"/>
                </a:solidFill>
              </a:rPr>
              <a:t>The banning of the certified person from working on DOTD projects in any capacity which involves sampling, testing, the reporting of test results, or the supervision of personnel involved in these activities during this period</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16</a:t>
            </a:fld>
            <a:endParaRPr lang="en-US" dirty="0"/>
          </a:p>
        </p:txBody>
      </p:sp>
      <p:pic>
        <p:nvPicPr>
          <p:cNvPr id="5" name="08 - Slide 96.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8 - Slide 96.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2765"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The second finding of gross negligence will result in:</a:t>
            </a:r>
          </a:p>
          <a:p>
            <a:pPr lvl="1">
              <a:buClr>
                <a:srgbClr val="FF9900"/>
              </a:buClr>
              <a:buFont typeface="Wingdings" pitchFamily="2" charset="2"/>
              <a:buChar char="§"/>
            </a:pPr>
            <a:r>
              <a:rPr lang="en-US" dirty="0" smtClean="0">
                <a:solidFill>
                  <a:schemeClr val="tx1"/>
                </a:solidFill>
              </a:rPr>
              <a:t>A minimum one-year suspension of the certification/authorization</a:t>
            </a:r>
          </a:p>
          <a:p>
            <a:pPr lvl="1">
              <a:buClr>
                <a:srgbClr val="FF9900"/>
              </a:buClr>
              <a:buFont typeface="Wingdings" pitchFamily="2" charset="2"/>
              <a:buChar char="§"/>
            </a:pPr>
            <a:r>
              <a:rPr lang="en-US" dirty="0" smtClean="0">
                <a:solidFill>
                  <a:schemeClr val="tx1"/>
                </a:solidFill>
              </a:rPr>
              <a:t>The banning of the certified person from working on DOTD projects in any capacity which involves sampling, testing, the reporting of test results, or the supervision of personnel involved in these activities during this period</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17</a:t>
            </a:fld>
            <a:endParaRPr lang="en-US" dirty="0"/>
          </a:p>
        </p:txBody>
      </p:sp>
      <p:pic>
        <p:nvPicPr>
          <p:cNvPr id="5" name="09 - Slide 97.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9 - Slide 97.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2216"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52600"/>
            <a:ext cx="8229600" cy="3886200"/>
          </a:xfrm>
        </p:spPr>
        <p:txBody>
          <a:bodyPr/>
          <a:lstStyle/>
          <a:p>
            <a:pPr>
              <a:buClr>
                <a:srgbClr val="FF9900"/>
              </a:buClr>
              <a:buFont typeface="Wingdings" pitchFamily="2" charset="2"/>
              <a:buChar char="§"/>
            </a:pPr>
            <a:r>
              <a:rPr lang="en-US" dirty="0" smtClean="0"/>
              <a:t>The third finding of gross negligence will result in:</a:t>
            </a:r>
          </a:p>
          <a:p>
            <a:pPr lvl="1">
              <a:buClr>
                <a:srgbClr val="FF9900"/>
              </a:buClr>
              <a:buFont typeface="Wingdings" pitchFamily="2" charset="2"/>
              <a:buChar char="§"/>
            </a:pPr>
            <a:r>
              <a:rPr lang="en-US" dirty="0" smtClean="0">
                <a:solidFill>
                  <a:schemeClr val="tx1"/>
                </a:solidFill>
              </a:rPr>
              <a:t>The permanent revocation of all certifications/authorizations</a:t>
            </a:r>
          </a:p>
          <a:p>
            <a:pPr lvl="1">
              <a:buClr>
                <a:srgbClr val="FF9900"/>
              </a:buClr>
              <a:buFont typeface="Wingdings" pitchFamily="2" charset="2"/>
              <a:buChar char="§"/>
            </a:pPr>
            <a:r>
              <a:rPr lang="en-US" dirty="0" smtClean="0">
                <a:solidFill>
                  <a:schemeClr val="tx1"/>
                </a:solidFill>
              </a:rPr>
              <a:t>The permanent banning of the certified person from working on DOTD projects in any capacity which involves sampling, testing, the reporting of test results, or the supervision of personnel</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18</a:t>
            </a:fld>
            <a:endParaRPr lang="en-US" dirty="0"/>
          </a:p>
        </p:txBody>
      </p:sp>
      <p:pic>
        <p:nvPicPr>
          <p:cNvPr id="5" name="10 - Slide 98.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10 - Slide 98.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9682"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752600"/>
            <a:ext cx="8229600" cy="3810000"/>
          </a:xfrm>
        </p:spPr>
        <p:txBody>
          <a:bodyPr/>
          <a:lstStyle/>
          <a:p>
            <a:pPr>
              <a:buClr>
                <a:srgbClr val="FF9900"/>
              </a:buClr>
              <a:buFont typeface="Wingdings" pitchFamily="2" charset="2"/>
              <a:buChar char="§"/>
            </a:pPr>
            <a:r>
              <a:rPr lang="en-US" dirty="0" smtClean="0"/>
              <a:t>What are some examples of negligence and abuse?</a:t>
            </a:r>
          </a:p>
          <a:p>
            <a:pPr lvl="1">
              <a:buClr>
                <a:srgbClr val="FF9900"/>
              </a:buClr>
              <a:buFont typeface="Wingdings" pitchFamily="2" charset="2"/>
              <a:buChar char="§"/>
            </a:pPr>
            <a:r>
              <a:rPr lang="en-US" dirty="0" smtClean="0">
                <a:solidFill>
                  <a:schemeClr val="tx1"/>
                </a:solidFill>
              </a:rPr>
              <a:t>Falsification of documentation and test results</a:t>
            </a:r>
          </a:p>
          <a:p>
            <a:pPr lvl="1">
              <a:buClr>
                <a:srgbClr val="FF9900"/>
              </a:buClr>
              <a:buFont typeface="Wingdings" pitchFamily="2" charset="2"/>
              <a:buChar char="§"/>
            </a:pPr>
            <a:r>
              <a:rPr lang="en-US" dirty="0" smtClean="0">
                <a:solidFill>
                  <a:schemeClr val="tx1"/>
                </a:solidFill>
              </a:rPr>
              <a:t>Fraud</a:t>
            </a:r>
          </a:p>
          <a:p>
            <a:pPr lvl="1">
              <a:buClr>
                <a:srgbClr val="FF9900"/>
              </a:buClr>
              <a:buFont typeface="Wingdings" pitchFamily="2" charset="2"/>
              <a:buChar char="§"/>
            </a:pPr>
            <a:r>
              <a:rPr lang="en-US" dirty="0" smtClean="0">
                <a:solidFill>
                  <a:schemeClr val="tx1"/>
                </a:solidFill>
              </a:rPr>
              <a:t>Conflicts of interest</a:t>
            </a:r>
          </a:p>
          <a:p>
            <a:pPr lvl="1">
              <a:buClr>
                <a:srgbClr val="FF9900"/>
              </a:buClr>
              <a:buFont typeface="Wingdings" pitchFamily="2" charset="2"/>
              <a:buChar char="§"/>
            </a:pPr>
            <a:r>
              <a:rPr lang="en-US" dirty="0" smtClean="0">
                <a:solidFill>
                  <a:schemeClr val="tx1"/>
                </a:solidFill>
              </a:rPr>
              <a:t>Acceptance of gifts</a:t>
            </a:r>
          </a:p>
          <a:p>
            <a:pPr lvl="1">
              <a:buClr>
                <a:srgbClr val="FF9900"/>
              </a:buClr>
              <a:buFont typeface="Wingdings" pitchFamily="2" charset="2"/>
              <a:buChar char="§"/>
            </a:pPr>
            <a:r>
              <a:rPr lang="en-US" dirty="0" smtClean="0">
                <a:solidFill>
                  <a:schemeClr val="tx1"/>
                </a:solidFill>
              </a:rPr>
              <a:t>Personal use of agency property</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19</a:t>
            </a:fld>
            <a:endParaRPr lang="en-US" dirty="0"/>
          </a:p>
        </p:txBody>
      </p:sp>
      <p:pic>
        <p:nvPicPr>
          <p:cNvPr id="5" name="11 - Slide 99.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11 - Slide 99.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4615"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Recent events have made it necessary to stress the importance of ethical behavior for those employees who work in the areas of Construction and Materials.</a:t>
            </a:r>
          </a:p>
          <a:p>
            <a:pPr>
              <a:buClr>
                <a:srgbClr val="FF9900"/>
              </a:buClr>
              <a:buFont typeface="Wingdings" pitchFamily="2" charset="2"/>
              <a:buChar char="§"/>
            </a:pPr>
            <a:endParaRPr lang="en-US" dirty="0" smtClean="0"/>
          </a:p>
          <a:p>
            <a:pPr>
              <a:buClr>
                <a:srgbClr val="FF9900"/>
              </a:buClr>
              <a:buFont typeface="Wingdings" pitchFamily="2" charset="2"/>
              <a:buChar char="§"/>
            </a:pPr>
            <a:r>
              <a:rPr lang="en-US" dirty="0" smtClean="0"/>
              <a:t>The department is </a:t>
            </a:r>
            <a:r>
              <a:rPr lang="en-US" b="1" i="1" dirty="0" smtClean="0">
                <a:solidFill>
                  <a:srgbClr val="CCFF66"/>
                </a:solidFill>
              </a:rPr>
              <a:t>committed</a:t>
            </a:r>
            <a:r>
              <a:rPr lang="en-US" dirty="0" smtClean="0"/>
              <a:t> to making sure that all employees are aware of what constitutes ethical behavior and that all employees operate under the code of ethics.</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Introduction</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a:t>
            </a:fld>
            <a:endParaRPr lang="en-US" dirty="0"/>
          </a:p>
        </p:txBody>
      </p:sp>
      <p:pic>
        <p:nvPicPr>
          <p:cNvPr id="6" name="24 - Slide 8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1563"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What does this mean?</a:t>
            </a:r>
          </a:p>
          <a:p>
            <a:pPr lvl="1">
              <a:buClr>
                <a:srgbClr val="FF9900"/>
              </a:buClr>
              <a:buFont typeface="Wingdings" pitchFamily="2" charset="2"/>
              <a:buChar char="§"/>
            </a:pPr>
            <a:r>
              <a:rPr lang="en-US" dirty="0" smtClean="0">
                <a:solidFill>
                  <a:schemeClr val="tx1"/>
                </a:solidFill>
              </a:rPr>
              <a:t>Pencil Whip, Fudge the Numbers, Creatively Test, Magic Pencil, Backing it In, Back Dating</a:t>
            </a:r>
          </a:p>
          <a:p>
            <a:pPr lvl="1">
              <a:buClr>
                <a:srgbClr val="FF9900"/>
              </a:buClr>
              <a:buFont typeface="Wingdings" pitchFamily="2" charset="2"/>
              <a:buChar char="§"/>
            </a:pPr>
            <a:endParaRPr lang="en-US" dirty="0" smtClean="0"/>
          </a:p>
          <a:p>
            <a:pPr marL="273050" lvl="1">
              <a:buClr>
                <a:srgbClr val="FF9900"/>
              </a:buClr>
              <a:buFont typeface="Wingdings" pitchFamily="2" charset="2"/>
              <a:buChar char="§"/>
            </a:pPr>
            <a:r>
              <a:rPr lang="en-US" dirty="0" smtClean="0">
                <a:solidFill>
                  <a:schemeClr val="tx1"/>
                </a:solidFill>
              </a:rPr>
              <a:t>What types of things are falsified?</a:t>
            </a:r>
          </a:p>
          <a:p>
            <a:pPr marL="638175" lvl="2">
              <a:buClr>
                <a:srgbClr val="FF9900"/>
              </a:buClr>
              <a:buFont typeface="Wingdings" pitchFamily="2" charset="2"/>
              <a:buChar char="§"/>
            </a:pPr>
            <a:r>
              <a:rPr lang="en-US" dirty="0" smtClean="0"/>
              <a:t>Project Diaries</a:t>
            </a:r>
          </a:p>
          <a:p>
            <a:pPr marL="638175" lvl="2">
              <a:buClr>
                <a:srgbClr val="FF9900"/>
              </a:buClr>
              <a:buFont typeface="Wingdings" pitchFamily="2" charset="2"/>
              <a:buChar char="§"/>
            </a:pPr>
            <a:r>
              <a:rPr lang="en-US" dirty="0" smtClean="0">
                <a:solidFill>
                  <a:schemeClr val="tx1"/>
                </a:solidFill>
              </a:rPr>
              <a:t>Testing procedure </a:t>
            </a:r>
            <a:r>
              <a:rPr lang="en-US" dirty="0" smtClean="0"/>
              <a:t>f</a:t>
            </a:r>
            <a:r>
              <a:rPr lang="en-US" dirty="0" smtClean="0">
                <a:solidFill>
                  <a:schemeClr val="tx1"/>
                </a:solidFill>
              </a:rPr>
              <a:t>orms</a:t>
            </a:r>
          </a:p>
          <a:p>
            <a:pPr marL="638175" lvl="2">
              <a:buClr>
                <a:srgbClr val="FF9900"/>
              </a:buClr>
              <a:buFont typeface="Wingdings" pitchFamily="2" charset="2"/>
              <a:buChar char="§"/>
            </a:pPr>
            <a:r>
              <a:rPr lang="en-US" dirty="0" smtClean="0"/>
              <a:t>Lab data</a:t>
            </a:r>
          </a:p>
          <a:p>
            <a:pPr marL="638175" lvl="2">
              <a:buClr>
                <a:srgbClr val="FF9900"/>
              </a:buClr>
              <a:buFont typeface="Wingdings" pitchFamily="2" charset="2"/>
              <a:buChar char="§"/>
            </a:pPr>
            <a:r>
              <a:rPr lang="en-US" dirty="0" smtClean="0">
                <a:solidFill>
                  <a:schemeClr val="tx1"/>
                </a:solidFill>
              </a:rPr>
              <a:t>Timesheets</a:t>
            </a:r>
          </a:p>
          <a:p>
            <a:pPr marL="638175" lvl="2">
              <a:buClr>
                <a:srgbClr val="FF9900"/>
              </a:buClr>
              <a:buFont typeface="Wingdings" pitchFamily="2" charset="2"/>
              <a:buChar char="§"/>
            </a:pPr>
            <a:r>
              <a:rPr lang="en-US" dirty="0" smtClean="0"/>
              <a:t>Per Diems</a:t>
            </a:r>
          </a:p>
          <a:p>
            <a:pPr marL="638175" lvl="2">
              <a:buClr>
                <a:srgbClr val="FF9900"/>
              </a:buClr>
              <a:buFont typeface="Wingdings" pitchFamily="2" charset="2"/>
              <a:buChar char="§"/>
            </a:pPr>
            <a:r>
              <a:rPr lang="en-US" dirty="0" smtClean="0">
                <a:solidFill>
                  <a:schemeClr val="tx1"/>
                </a:solidFill>
              </a:rPr>
              <a:t>Quantities</a:t>
            </a:r>
          </a:p>
          <a:p>
            <a:pPr marL="638175" lvl="2">
              <a:buClr>
                <a:srgbClr val="FF9900"/>
              </a:buClr>
              <a:buFont typeface="Wingdings" pitchFamily="2" charset="2"/>
              <a:buChar char="§"/>
            </a:pPr>
            <a:r>
              <a:rPr lang="en-US" dirty="0" smtClean="0"/>
              <a:t>Others</a:t>
            </a:r>
            <a:endParaRPr lang="en-US" dirty="0" smtClean="0">
              <a:solidFill>
                <a:schemeClr val="tx1"/>
              </a:solidFill>
            </a:endParaRPr>
          </a:p>
        </p:txBody>
      </p:sp>
      <p:sp>
        <p:nvSpPr>
          <p:cNvPr id="3" name="Title 2"/>
          <p:cNvSpPr>
            <a:spLocks noGrp="1"/>
          </p:cNvSpPr>
          <p:nvPr>
            <p:ph type="title"/>
          </p:nvPr>
        </p:nvSpPr>
        <p:spPr/>
        <p:txBody>
          <a:bodyPr>
            <a:normAutofit fontScale="90000"/>
          </a:bodyPr>
          <a:lstStyle/>
          <a:p>
            <a:pPr algn="ctr"/>
            <a:r>
              <a:rPr lang="en-US" b="1" dirty="0" smtClean="0">
                <a:solidFill>
                  <a:srgbClr val="FFFF00"/>
                </a:solidFill>
              </a:rPr>
              <a:t>Falsification of Documentation</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20</a:t>
            </a:fld>
            <a:endParaRPr lang="en-US" dirty="0"/>
          </a:p>
        </p:txBody>
      </p:sp>
      <p:pic>
        <p:nvPicPr>
          <p:cNvPr id="5" name="12 - Slide 100.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12 - Slide 10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7833"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Why do people falsify documentation?</a:t>
            </a:r>
          </a:p>
          <a:p>
            <a:pPr lvl="1">
              <a:buClr>
                <a:srgbClr val="FF9900"/>
              </a:buClr>
              <a:buFont typeface="Wingdings" pitchFamily="2" charset="2"/>
              <a:buChar char="§"/>
            </a:pPr>
            <a:r>
              <a:rPr lang="en-US" dirty="0" smtClean="0">
                <a:solidFill>
                  <a:schemeClr val="tx1"/>
                </a:solidFill>
              </a:rPr>
              <a:t>Lazy</a:t>
            </a:r>
          </a:p>
          <a:p>
            <a:pPr lvl="1">
              <a:buClr>
                <a:srgbClr val="FF9900"/>
              </a:buClr>
              <a:buFont typeface="Wingdings" pitchFamily="2" charset="2"/>
              <a:buChar char="§"/>
            </a:pPr>
            <a:r>
              <a:rPr lang="en-US" dirty="0" smtClean="0">
                <a:solidFill>
                  <a:schemeClr val="tx1"/>
                </a:solidFill>
              </a:rPr>
              <a:t>Lack of integrity</a:t>
            </a:r>
          </a:p>
          <a:p>
            <a:pPr lvl="1">
              <a:buClr>
                <a:srgbClr val="FF9900"/>
              </a:buClr>
              <a:buFont typeface="Wingdings" pitchFamily="2" charset="2"/>
              <a:buChar char="§"/>
            </a:pPr>
            <a:r>
              <a:rPr lang="en-US" dirty="0" smtClean="0">
                <a:solidFill>
                  <a:schemeClr val="tx1"/>
                </a:solidFill>
              </a:rPr>
              <a:t>Lack of knowledge</a:t>
            </a:r>
          </a:p>
          <a:p>
            <a:pPr lvl="1">
              <a:buClr>
                <a:srgbClr val="FF9900"/>
              </a:buClr>
              <a:buFont typeface="Wingdings" pitchFamily="2" charset="2"/>
              <a:buChar char="§"/>
            </a:pPr>
            <a:r>
              <a:rPr lang="en-US" dirty="0" smtClean="0">
                <a:solidFill>
                  <a:schemeClr val="tx1"/>
                </a:solidFill>
              </a:rPr>
              <a:t>They do not care</a:t>
            </a:r>
          </a:p>
          <a:p>
            <a:pPr lvl="1">
              <a:buClr>
                <a:srgbClr val="FF9900"/>
              </a:buClr>
              <a:buFont typeface="Wingdings" pitchFamily="2" charset="2"/>
              <a:buChar char="§"/>
            </a:pPr>
            <a:r>
              <a:rPr lang="en-US" dirty="0" smtClean="0">
                <a:solidFill>
                  <a:schemeClr val="tx1"/>
                </a:solidFill>
              </a:rPr>
              <a:t>Boss is pushing for “positive results”</a:t>
            </a:r>
          </a:p>
          <a:p>
            <a:pPr lvl="1">
              <a:buClr>
                <a:srgbClr val="FF9900"/>
              </a:buClr>
              <a:buFont typeface="Wingdings" pitchFamily="2" charset="2"/>
              <a:buChar char="§"/>
            </a:pPr>
            <a:r>
              <a:rPr lang="en-US" dirty="0" smtClean="0">
                <a:solidFill>
                  <a:schemeClr val="tx1"/>
                </a:solidFill>
              </a:rPr>
              <a:t>Overworked and understaffed</a:t>
            </a:r>
          </a:p>
          <a:p>
            <a:pPr lvl="1">
              <a:buClr>
                <a:srgbClr val="FF9900"/>
              </a:buClr>
              <a:buFont typeface="Wingdings" pitchFamily="2" charset="2"/>
              <a:buChar char="§"/>
            </a:pPr>
            <a:r>
              <a:rPr lang="en-US" dirty="0" smtClean="0">
                <a:solidFill>
                  <a:schemeClr val="tx1"/>
                </a:solidFill>
              </a:rPr>
              <a:t>“I don’t want to see any failures”</a:t>
            </a:r>
            <a:endParaRPr lang="en-US" dirty="0">
              <a:solidFill>
                <a:schemeClr val="tx1"/>
              </a:solidFill>
            </a:endParaRPr>
          </a:p>
        </p:txBody>
      </p:sp>
      <p:sp>
        <p:nvSpPr>
          <p:cNvPr id="3" name="Title 2"/>
          <p:cNvSpPr>
            <a:spLocks noGrp="1"/>
          </p:cNvSpPr>
          <p:nvPr>
            <p:ph type="title"/>
          </p:nvPr>
        </p:nvSpPr>
        <p:spPr/>
        <p:txBody>
          <a:bodyPr>
            <a:normAutofit fontScale="90000"/>
          </a:bodyPr>
          <a:lstStyle/>
          <a:p>
            <a:pPr algn="ctr"/>
            <a:r>
              <a:rPr lang="en-US" b="1" dirty="0" smtClean="0">
                <a:solidFill>
                  <a:srgbClr val="FFFF00"/>
                </a:solidFill>
              </a:rPr>
              <a:t>Falsification of Documentation</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21</a:t>
            </a:fld>
            <a:endParaRPr lang="en-US" dirty="0"/>
          </a:p>
        </p:txBody>
      </p:sp>
      <p:pic>
        <p:nvPicPr>
          <p:cNvPr id="5" name="Copy of 01 - Slide 101.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1 - Slide 10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4353"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What is the problem with falsifying information?</a:t>
            </a:r>
          </a:p>
          <a:p>
            <a:pPr lvl="1">
              <a:buClr>
                <a:srgbClr val="FF9900"/>
              </a:buClr>
              <a:buFont typeface="Wingdings" pitchFamily="2" charset="2"/>
              <a:buChar char="§"/>
            </a:pPr>
            <a:r>
              <a:rPr lang="en-US" dirty="0" smtClean="0">
                <a:solidFill>
                  <a:schemeClr val="tx1"/>
                </a:solidFill>
              </a:rPr>
              <a:t>There is not a true representation of test results</a:t>
            </a:r>
          </a:p>
          <a:p>
            <a:pPr lvl="1">
              <a:buClr>
                <a:srgbClr val="FF9900"/>
              </a:buClr>
              <a:buFont typeface="Wingdings" pitchFamily="2" charset="2"/>
              <a:buChar char="§"/>
            </a:pPr>
            <a:r>
              <a:rPr lang="en-US" dirty="0" smtClean="0">
                <a:solidFill>
                  <a:schemeClr val="tx1"/>
                </a:solidFill>
              </a:rPr>
              <a:t>The department may not be getting what it’s paying for</a:t>
            </a:r>
          </a:p>
          <a:p>
            <a:pPr lvl="1">
              <a:buClr>
                <a:srgbClr val="FF9900"/>
              </a:buClr>
              <a:buFont typeface="Wingdings" pitchFamily="2" charset="2"/>
              <a:buChar char="§"/>
            </a:pPr>
            <a:r>
              <a:rPr lang="en-US" dirty="0" smtClean="0">
                <a:solidFill>
                  <a:schemeClr val="tx1"/>
                </a:solidFill>
              </a:rPr>
              <a:t>The product may not be properly built and therefore a safety hazard</a:t>
            </a:r>
          </a:p>
          <a:p>
            <a:pPr lvl="1">
              <a:buClr>
                <a:srgbClr val="FF9900"/>
              </a:buClr>
              <a:buFont typeface="Wingdings" pitchFamily="2" charset="2"/>
              <a:buChar char="§"/>
            </a:pPr>
            <a:r>
              <a:rPr lang="en-US" dirty="0" smtClean="0">
                <a:solidFill>
                  <a:schemeClr val="tx1"/>
                </a:solidFill>
              </a:rPr>
              <a:t>The life expectancy of the product is reduced</a:t>
            </a:r>
          </a:p>
          <a:p>
            <a:pPr lvl="1">
              <a:buClr>
                <a:srgbClr val="FF9900"/>
              </a:buClr>
              <a:buFont typeface="Wingdings" pitchFamily="2" charset="2"/>
              <a:buChar char="§"/>
            </a:pPr>
            <a:r>
              <a:rPr lang="en-US" dirty="0" smtClean="0">
                <a:solidFill>
                  <a:schemeClr val="tx1"/>
                </a:solidFill>
              </a:rPr>
              <a:t>Tax dollars (this includes yours) are wasted</a:t>
            </a:r>
          </a:p>
          <a:p>
            <a:pPr lvl="1">
              <a:buClr>
                <a:srgbClr val="FF9900"/>
              </a:buClr>
              <a:buFont typeface="Wingdings" pitchFamily="2" charset="2"/>
              <a:buChar char="§"/>
            </a:pPr>
            <a:r>
              <a:rPr lang="en-US" b="1" dirty="0" smtClean="0">
                <a:solidFill>
                  <a:schemeClr val="tx1"/>
                </a:solidFill>
              </a:rPr>
              <a:t>IT’S AGAINST THE LAW!</a:t>
            </a:r>
          </a:p>
        </p:txBody>
      </p:sp>
      <p:sp>
        <p:nvSpPr>
          <p:cNvPr id="3" name="Title 2"/>
          <p:cNvSpPr>
            <a:spLocks noGrp="1"/>
          </p:cNvSpPr>
          <p:nvPr>
            <p:ph type="title"/>
          </p:nvPr>
        </p:nvSpPr>
        <p:spPr/>
        <p:txBody>
          <a:bodyPr>
            <a:normAutofit fontScale="90000"/>
          </a:bodyPr>
          <a:lstStyle/>
          <a:p>
            <a:pPr algn="ctr"/>
            <a:r>
              <a:rPr lang="en-US" b="1" dirty="0" smtClean="0">
                <a:solidFill>
                  <a:srgbClr val="FFFF00"/>
                </a:solidFill>
              </a:rPr>
              <a:t>Falsification of Documentation</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22</a:t>
            </a:fld>
            <a:endParaRPr lang="en-US" dirty="0"/>
          </a:p>
        </p:txBody>
      </p:sp>
      <p:pic>
        <p:nvPicPr>
          <p:cNvPr id="5" name="Copy of 02 - Slide 102.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2 - Slide 10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9813"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Why would someone falsify information? Why would an inspector want to pass inferior material or bad workmanship?</a:t>
            </a:r>
          </a:p>
          <a:p>
            <a:pPr>
              <a:buClr>
                <a:srgbClr val="FF9900"/>
              </a:buClr>
              <a:buFont typeface="Wingdings" pitchFamily="2" charset="2"/>
              <a:buChar char="§"/>
            </a:pPr>
            <a:endParaRPr lang="en-US" dirty="0" smtClean="0"/>
          </a:p>
          <a:p>
            <a:pPr lvl="1">
              <a:buClr>
                <a:srgbClr val="FF9900"/>
              </a:buClr>
              <a:buFont typeface="Wingdings" pitchFamily="2" charset="2"/>
              <a:buChar char="§"/>
            </a:pPr>
            <a:r>
              <a:rPr lang="en-US" dirty="0" smtClean="0"/>
              <a:t>Doesn’t want to be a “bad guy”</a:t>
            </a:r>
          </a:p>
          <a:p>
            <a:pPr lvl="1">
              <a:buClr>
                <a:srgbClr val="FF9900"/>
              </a:buClr>
              <a:buFont typeface="Wingdings" pitchFamily="2" charset="2"/>
              <a:buChar char="§"/>
            </a:pPr>
            <a:r>
              <a:rPr lang="en-US" dirty="0" smtClean="0"/>
              <a:t>Doesn’t understand the test or why it’s failing</a:t>
            </a:r>
          </a:p>
          <a:p>
            <a:pPr lvl="1">
              <a:buClr>
                <a:srgbClr val="FF9900"/>
              </a:buClr>
              <a:buFont typeface="Wingdings" pitchFamily="2" charset="2"/>
              <a:buChar char="§"/>
            </a:pPr>
            <a:r>
              <a:rPr lang="en-US" dirty="0" smtClean="0"/>
              <a:t>Doesn’t want to take the time to re-test</a:t>
            </a:r>
          </a:p>
          <a:p>
            <a:pPr lvl="1">
              <a:buClr>
                <a:srgbClr val="FF9900"/>
              </a:buClr>
              <a:buFont typeface="Wingdings" pitchFamily="2" charset="2"/>
              <a:buChar char="§"/>
            </a:pPr>
            <a:r>
              <a:rPr lang="en-US" dirty="0" smtClean="0"/>
              <a:t>Doesn’t like confrontation</a:t>
            </a:r>
          </a:p>
          <a:p>
            <a:pPr lvl="1">
              <a:buClr>
                <a:srgbClr val="FF9900"/>
              </a:buClr>
              <a:buFont typeface="Wingdings" pitchFamily="2" charset="2"/>
              <a:buChar char="§"/>
            </a:pPr>
            <a:r>
              <a:rPr lang="en-US" dirty="0" smtClean="0"/>
              <a:t>The higher-ups won’t back me up</a:t>
            </a:r>
            <a:endParaRPr lang="en-US" dirty="0"/>
          </a:p>
        </p:txBody>
      </p:sp>
      <p:sp>
        <p:nvSpPr>
          <p:cNvPr id="3" name="Title 2"/>
          <p:cNvSpPr>
            <a:spLocks noGrp="1"/>
          </p:cNvSpPr>
          <p:nvPr>
            <p:ph type="title"/>
          </p:nvPr>
        </p:nvSpPr>
        <p:spPr/>
        <p:txBody>
          <a:bodyPr>
            <a:normAutofit fontScale="90000"/>
          </a:bodyPr>
          <a:lstStyle/>
          <a:p>
            <a:pPr algn="ctr"/>
            <a:r>
              <a:rPr lang="en-US" b="1" dirty="0" smtClean="0">
                <a:solidFill>
                  <a:srgbClr val="FFFF00"/>
                </a:solidFill>
              </a:rPr>
              <a:t>Falsification of Documentation</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23</a:t>
            </a:fld>
            <a:endParaRPr lang="en-US" dirty="0"/>
          </a:p>
        </p:txBody>
      </p:sp>
      <p:pic>
        <p:nvPicPr>
          <p:cNvPr id="5" name="03 - Slide 103.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3 - Slide 10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9813"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dirty="0" smtClean="0"/>
              <a:t>Most of you may know we are moving to use Site Manager Materials for documentation.</a:t>
            </a:r>
          </a:p>
          <a:p>
            <a:pPr marL="0" indent="0">
              <a:buNone/>
            </a:pPr>
            <a:endParaRPr lang="en-US" dirty="0" smtClean="0"/>
          </a:p>
          <a:p>
            <a:pPr marL="285750" indent="-285750">
              <a:buClr>
                <a:srgbClr val="FF9900"/>
              </a:buClr>
              <a:buFont typeface="Wingdings" pitchFamily="2" charset="2"/>
              <a:buChar char="§"/>
            </a:pPr>
            <a:r>
              <a:rPr lang="en-US" dirty="0" smtClean="0"/>
              <a:t>Electronic reports can be falsified so there will be checks to catch any falsification in reporting test results built into Site Manager Materials.</a:t>
            </a:r>
          </a:p>
          <a:p>
            <a:pPr marL="0" indent="0">
              <a:buClr>
                <a:srgbClr val="FF9900"/>
              </a:buClr>
              <a:buNone/>
            </a:pPr>
            <a:endParaRPr lang="en-US" dirty="0" smtClean="0"/>
          </a:p>
          <a:p>
            <a:pPr marL="285750" indent="-285750">
              <a:buClr>
                <a:srgbClr val="FF9900"/>
              </a:buClr>
              <a:buFont typeface="Wingdings" pitchFamily="2" charset="2"/>
              <a:buChar char="§"/>
            </a:pPr>
            <a:r>
              <a:rPr lang="en-US" dirty="0" smtClean="0"/>
              <a:t>It will be easier to track abuse with an electronic system.</a:t>
            </a:r>
            <a:endParaRPr lang="en-US" dirty="0"/>
          </a:p>
        </p:txBody>
      </p:sp>
      <p:sp>
        <p:nvSpPr>
          <p:cNvPr id="3" name="Title 2"/>
          <p:cNvSpPr>
            <a:spLocks noGrp="1"/>
          </p:cNvSpPr>
          <p:nvPr>
            <p:ph type="title"/>
          </p:nvPr>
        </p:nvSpPr>
        <p:spPr/>
        <p:txBody>
          <a:bodyPr>
            <a:normAutofit fontScale="90000"/>
          </a:bodyPr>
          <a:lstStyle/>
          <a:p>
            <a:pPr algn="ctr"/>
            <a:r>
              <a:rPr lang="en-US" b="1" dirty="0" smtClean="0">
                <a:solidFill>
                  <a:srgbClr val="FFFF00"/>
                </a:solidFill>
              </a:rPr>
              <a:t>Falsification of Documentation</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24</a:t>
            </a:fld>
            <a:endParaRPr lang="en-US" dirty="0"/>
          </a:p>
        </p:txBody>
      </p:sp>
      <p:pic>
        <p:nvPicPr>
          <p:cNvPr id="5" name="04 - Slide 104.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4 - Slide 104.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8768"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dirty="0" smtClean="0">
                <a:solidFill>
                  <a:srgbClr val="FFFF00"/>
                </a:solidFill>
              </a:rPr>
              <a:t>Did you know?</a:t>
            </a:r>
          </a:p>
          <a:p>
            <a:pPr>
              <a:buNone/>
            </a:pPr>
            <a:endParaRPr lang="en-US" dirty="0" smtClean="0"/>
          </a:p>
          <a:p>
            <a:pPr>
              <a:buClr>
                <a:srgbClr val="FF9900"/>
              </a:buClr>
              <a:buFont typeface="Wingdings" pitchFamily="2" charset="2"/>
              <a:buChar char="§"/>
            </a:pPr>
            <a:r>
              <a:rPr lang="en-US" dirty="0" smtClean="0"/>
              <a:t>Both state and federal laws may govern DOTD projects, including Title 18, United States Code, Section 1020 that, in brief, states:</a:t>
            </a:r>
          </a:p>
          <a:p>
            <a:pPr lvl="1">
              <a:buClr>
                <a:srgbClr val="FF9900"/>
              </a:buClr>
              <a:buFont typeface="Wingdings" pitchFamily="2" charset="2"/>
              <a:buChar char="§"/>
            </a:pPr>
            <a:endParaRPr lang="en-US" dirty="0" smtClean="0"/>
          </a:p>
          <a:p>
            <a:pPr lvl="1">
              <a:buClr>
                <a:srgbClr val="FF9900"/>
              </a:buClr>
              <a:buFont typeface="Wingdings" pitchFamily="2" charset="2"/>
              <a:buChar char="§"/>
            </a:pPr>
            <a:r>
              <a:rPr lang="en-US" dirty="0" smtClean="0">
                <a:solidFill>
                  <a:schemeClr val="tx1"/>
                </a:solidFill>
              </a:rPr>
              <a:t>Anyone making falsifications on Federal-aid projects “shall be fined not more than $10,000 or imprisoned not more than 5 years, or both.”</a:t>
            </a:r>
            <a:endParaRPr lang="en-US" dirty="0">
              <a:solidFill>
                <a:schemeClr val="tx1"/>
              </a:solidFill>
            </a:endParaRPr>
          </a:p>
        </p:txBody>
      </p:sp>
      <p:sp>
        <p:nvSpPr>
          <p:cNvPr id="3" name="Title 2"/>
          <p:cNvSpPr>
            <a:spLocks noGrp="1"/>
          </p:cNvSpPr>
          <p:nvPr>
            <p:ph type="title"/>
          </p:nvPr>
        </p:nvSpPr>
        <p:spPr/>
        <p:txBody>
          <a:bodyPr>
            <a:normAutofit fontScale="90000"/>
          </a:bodyPr>
          <a:lstStyle/>
          <a:p>
            <a:pPr algn="ctr"/>
            <a:r>
              <a:rPr lang="en-US" b="1" dirty="0" smtClean="0">
                <a:solidFill>
                  <a:srgbClr val="FFFF00"/>
                </a:solidFill>
              </a:rPr>
              <a:t>Falsification of Documentation</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25</a:t>
            </a:fld>
            <a:endParaRPr lang="en-US" dirty="0"/>
          </a:p>
        </p:txBody>
      </p:sp>
      <p:pic>
        <p:nvPicPr>
          <p:cNvPr id="5" name="05 - Slide 105.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5 - Slide 105.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1824"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The falsification of test results, making false statements regarding the QA/QC program, or the documentation of falsified test results will result in the revocation of all certification/authorization credentials and the possible filing of criminal charges.</a:t>
            </a:r>
          </a:p>
          <a:p>
            <a:pPr>
              <a:buClr>
                <a:srgbClr val="FF9900"/>
              </a:buClr>
              <a:buFont typeface="Wingdings" pitchFamily="2" charset="2"/>
              <a:buChar char="§"/>
            </a:pPr>
            <a:r>
              <a:rPr lang="en-US" dirty="0" smtClean="0"/>
              <a:t>DOTD reserves the right to prosecute to the full extent of the law.</a:t>
            </a:r>
            <a:endParaRPr lang="en-US" dirty="0"/>
          </a:p>
        </p:txBody>
      </p:sp>
      <p:sp>
        <p:nvSpPr>
          <p:cNvPr id="3" name="Title 2"/>
          <p:cNvSpPr>
            <a:spLocks noGrp="1"/>
          </p:cNvSpPr>
          <p:nvPr>
            <p:ph type="title"/>
          </p:nvPr>
        </p:nvSpPr>
        <p:spPr/>
        <p:txBody>
          <a:bodyPr>
            <a:normAutofit fontScale="90000"/>
          </a:bodyPr>
          <a:lstStyle/>
          <a:p>
            <a:pPr algn="ctr"/>
            <a:r>
              <a:rPr lang="en-US" b="1" dirty="0" smtClean="0">
                <a:solidFill>
                  <a:srgbClr val="FFFF00"/>
                </a:solidFill>
              </a:rPr>
              <a:t>Falsification of Documentation</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26</a:t>
            </a:fld>
            <a:endParaRPr lang="en-US" dirty="0"/>
          </a:p>
        </p:txBody>
      </p:sp>
      <p:pic>
        <p:nvPicPr>
          <p:cNvPr id="5" name="06 - Slide 106.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6 - Slide 106.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1694"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33600"/>
            <a:ext cx="8229600" cy="2971800"/>
          </a:xfrm>
        </p:spPr>
        <p:txBody>
          <a:bodyPr/>
          <a:lstStyle/>
          <a:p>
            <a:pPr>
              <a:buClr>
                <a:srgbClr val="FF9900"/>
              </a:buClr>
              <a:buFont typeface="Wingdings" pitchFamily="2" charset="2"/>
              <a:buChar char="§"/>
            </a:pPr>
            <a:r>
              <a:rPr lang="en-US" dirty="0" smtClean="0"/>
              <a:t>Receiving Items of Value</a:t>
            </a:r>
          </a:p>
          <a:p>
            <a:pPr>
              <a:buClr>
                <a:srgbClr val="FF9900"/>
              </a:buClr>
              <a:buFont typeface="Wingdings" pitchFamily="2" charset="2"/>
              <a:buChar char="§"/>
            </a:pPr>
            <a:r>
              <a:rPr lang="en-US" dirty="0" smtClean="0"/>
              <a:t>Receiving Supplemental Compensation</a:t>
            </a:r>
          </a:p>
          <a:p>
            <a:pPr>
              <a:buClr>
                <a:srgbClr val="FF9900"/>
              </a:buClr>
              <a:buFont typeface="Wingdings" pitchFamily="2" charset="2"/>
              <a:buChar char="§"/>
            </a:pPr>
            <a:r>
              <a:rPr lang="en-US" dirty="0" smtClean="0"/>
              <a:t>Having Unlawful Interest</a:t>
            </a:r>
          </a:p>
          <a:p>
            <a:pPr>
              <a:buClr>
                <a:srgbClr val="FF9900"/>
              </a:buClr>
              <a:buFont typeface="Wingdings" pitchFamily="2" charset="2"/>
              <a:buChar char="§"/>
            </a:pPr>
            <a:r>
              <a:rPr lang="en-US" dirty="0" smtClean="0"/>
              <a:t>Nepotism</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Conflict of Interest</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27</a:t>
            </a:fld>
            <a:endParaRPr lang="en-US" dirty="0"/>
          </a:p>
        </p:txBody>
      </p:sp>
      <p:pic>
        <p:nvPicPr>
          <p:cNvPr id="5" name="07 - Slide 107.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7 - Slide 107.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0749"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endParaRPr lang="en-US" dirty="0" smtClean="0"/>
          </a:p>
          <a:p>
            <a:pPr>
              <a:buClr>
                <a:srgbClr val="FF9900"/>
              </a:buClr>
              <a:buFont typeface="Wingdings" pitchFamily="2" charset="2"/>
              <a:buChar char="§"/>
            </a:pPr>
            <a:endParaRPr lang="en-US" dirty="0" smtClean="0"/>
          </a:p>
          <a:p>
            <a:pPr>
              <a:buClr>
                <a:srgbClr val="FF9900"/>
              </a:buClr>
              <a:buFont typeface="Wingdings" pitchFamily="2" charset="2"/>
              <a:buChar char="§"/>
            </a:pPr>
            <a:r>
              <a:rPr lang="en-US" dirty="0" smtClean="0">
                <a:solidFill>
                  <a:srgbClr val="FFFF00"/>
                </a:solidFill>
              </a:rPr>
              <a:t>Receiving Items of Value</a:t>
            </a:r>
          </a:p>
          <a:p>
            <a:pPr lvl="1">
              <a:buClr>
                <a:srgbClr val="FF9900"/>
              </a:buClr>
              <a:buNone/>
            </a:pPr>
            <a:endParaRPr lang="en-US" dirty="0" smtClean="0"/>
          </a:p>
          <a:p>
            <a:pPr lvl="1">
              <a:buClr>
                <a:srgbClr val="FF9900"/>
              </a:buClr>
              <a:buFont typeface="Wingdings" pitchFamily="2" charset="2"/>
              <a:buChar char="§"/>
            </a:pPr>
            <a:r>
              <a:rPr lang="en-US" dirty="0" smtClean="0">
                <a:solidFill>
                  <a:schemeClr val="tx1"/>
                </a:solidFill>
              </a:rPr>
              <a:t>What can you accept?</a:t>
            </a:r>
          </a:p>
          <a:p>
            <a:pPr lvl="1">
              <a:buClr>
                <a:srgbClr val="FF9900"/>
              </a:buClr>
              <a:buFont typeface="Wingdings" pitchFamily="2" charset="2"/>
              <a:buChar char="§"/>
            </a:pPr>
            <a:r>
              <a:rPr lang="en-US" dirty="0" smtClean="0">
                <a:solidFill>
                  <a:schemeClr val="tx1"/>
                </a:solidFill>
              </a:rPr>
              <a:t>What should you turn down?</a:t>
            </a:r>
          </a:p>
          <a:p>
            <a:pPr lvl="1"/>
            <a:endParaRPr lang="en-US" dirty="0" smtClean="0"/>
          </a:p>
          <a:p>
            <a:pPr lvl="1">
              <a:buNone/>
            </a:pPr>
            <a:endParaRPr lang="en-US" dirty="0" smtClean="0"/>
          </a:p>
          <a:p>
            <a:pPr lvl="1">
              <a:buNone/>
            </a:pPr>
            <a:r>
              <a:rPr lang="en-US" dirty="0" smtClean="0">
                <a:solidFill>
                  <a:schemeClr val="tx1"/>
                </a:solidFill>
              </a:rPr>
              <a:t>When in doubt, just say </a:t>
            </a:r>
            <a:r>
              <a:rPr lang="en-US" dirty="0" smtClean="0">
                <a:solidFill>
                  <a:srgbClr val="CCFF66"/>
                </a:solidFill>
              </a:rPr>
              <a:t>“No thank you.”</a:t>
            </a:r>
            <a:endParaRPr lang="en-US" dirty="0">
              <a:solidFill>
                <a:srgbClr val="CCFF66"/>
              </a:solidFill>
            </a:endParaRPr>
          </a:p>
        </p:txBody>
      </p:sp>
      <p:sp>
        <p:nvSpPr>
          <p:cNvPr id="3" name="Title 2"/>
          <p:cNvSpPr>
            <a:spLocks noGrp="1"/>
          </p:cNvSpPr>
          <p:nvPr>
            <p:ph type="title"/>
          </p:nvPr>
        </p:nvSpPr>
        <p:spPr/>
        <p:txBody>
          <a:bodyPr/>
          <a:lstStyle/>
          <a:p>
            <a:pPr algn="ctr"/>
            <a:r>
              <a:rPr lang="en-US" b="1" dirty="0" smtClean="0">
                <a:solidFill>
                  <a:srgbClr val="FFFF00"/>
                </a:solidFill>
              </a:rPr>
              <a:t>Conflict of Interest</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28</a:t>
            </a:fld>
            <a:endParaRPr lang="en-US" dirty="0"/>
          </a:p>
        </p:txBody>
      </p:sp>
      <p:pic>
        <p:nvPicPr>
          <p:cNvPr id="5" name="08 - Slide 108.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8 - Slide 108.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9416"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00200"/>
            <a:ext cx="8229600" cy="4419600"/>
          </a:xfrm>
        </p:spPr>
        <p:txBody>
          <a:bodyPr/>
          <a:lstStyle/>
          <a:p>
            <a:pPr>
              <a:buClr>
                <a:srgbClr val="FF9900"/>
              </a:buClr>
              <a:buFont typeface="Wingdings" pitchFamily="2" charset="2"/>
              <a:buChar char="§"/>
            </a:pPr>
            <a:r>
              <a:rPr lang="en-US" dirty="0" smtClean="0">
                <a:solidFill>
                  <a:srgbClr val="FFFF00"/>
                </a:solidFill>
              </a:rPr>
              <a:t>Supplemental Compensation</a:t>
            </a:r>
          </a:p>
          <a:p>
            <a:pPr>
              <a:buClr>
                <a:srgbClr val="FF9900"/>
              </a:buClr>
              <a:buFont typeface="Wingdings" pitchFamily="2" charset="2"/>
              <a:buChar char="§"/>
            </a:pPr>
            <a:endParaRPr lang="en-US" dirty="0" smtClean="0"/>
          </a:p>
          <a:p>
            <a:pPr lvl="1">
              <a:buClr>
                <a:srgbClr val="FF9900"/>
              </a:buClr>
              <a:buNone/>
            </a:pPr>
            <a:r>
              <a:rPr lang="en-US" dirty="0" smtClean="0"/>
              <a:t>	</a:t>
            </a:r>
            <a:r>
              <a:rPr lang="en-US" dirty="0" smtClean="0">
                <a:solidFill>
                  <a:schemeClr val="tx1"/>
                </a:solidFill>
              </a:rPr>
              <a:t>You cannot accept any other item of value for performing your DOTD job.</a:t>
            </a:r>
          </a:p>
          <a:p>
            <a:pPr lvl="1">
              <a:buClr>
                <a:srgbClr val="FF9900"/>
              </a:buClr>
              <a:buNone/>
            </a:pPr>
            <a:endParaRPr lang="en-US" dirty="0" smtClean="0"/>
          </a:p>
          <a:p>
            <a:pPr lvl="1">
              <a:buClr>
                <a:srgbClr val="FF9900"/>
              </a:buClr>
              <a:buNone/>
            </a:pPr>
            <a:r>
              <a:rPr lang="en-US" dirty="0" smtClean="0"/>
              <a:t>	</a:t>
            </a:r>
            <a:r>
              <a:rPr lang="en-US" dirty="0" smtClean="0">
                <a:solidFill>
                  <a:srgbClr val="CCFF66"/>
                </a:solidFill>
              </a:rPr>
              <a:t>For example:</a:t>
            </a:r>
          </a:p>
          <a:p>
            <a:pPr lvl="2">
              <a:buClr>
                <a:srgbClr val="FF9900"/>
              </a:buClr>
              <a:buFont typeface="Wingdings" pitchFamily="2" charset="2"/>
              <a:buChar char="§"/>
            </a:pPr>
            <a:r>
              <a:rPr lang="en-US" sz="2400" dirty="0" smtClean="0"/>
              <a:t>You cannot perform the same work for a contractor that they would do during work hours. In other words, you can’t get a paycheck from a producer whose work you are inspecting during DOTD work hours.</a:t>
            </a:r>
            <a:r>
              <a:rPr lang="en-US" dirty="0" smtClean="0"/>
              <a:t>	</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Conflict of Interest</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29</a:t>
            </a:fld>
            <a:endParaRPr lang="en-US" dirty="0"/>
          </a:p>
        </p:txBody>
      </p:sp>
      <p:pic>
        <p:nvPicPr>
          <p:cNvPr id="5" name="09 - Slide 109.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9 - Slide 109.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9813"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The department will investigate all reports of ethics violations and guilty employees will face consequences.</a:t>
            </a:r>
          </a:p>
          <a:p>
            <a:pPr>
              <a:buClr>
                <a:srgbClr val="FF9900"/>
              </a:buClr>
              <a:buFont typeface="Wingdings" pitchFamily="2" charset="2"/>
              <a:buChar char="§"/>
            </a:pPr>
            <a:endParaRPr lang="en-US" dirty="0" smtClean="0"/>
          </a:p>
          <a:p>
            <a:pPr>
              <a:buClr>
                <a:srgbClr val="FF9900"/>
              </a:buClr>
              <a:buFont typeface="Wingdings" pitchFamily="2" charset="2"/>
              <a:buChar char="§"/>
            </a:pPr>
            <a:r>
              <a:rPr lang="en-US" dirty="0" smtClean="0"/>
              <a:t>Violations, however minor, will not be tolerated.</a:t>
            </a:r>
          </a:p>
          <a:p>
            <a:pPr>
              <a:buClr>
                <a:srgbClr val="FF9900"/>
              </a:buClr>
              <a:buFont typeface="Wingdings" pitchFamily="2" charset="2"/>
              <a:buChar char="§"/>
            </a:pPr>
            <a:endParaRPr lang="en-US" dirty="0" smtClean="0"/>
          </a:p>
          <a:p>
            <a:pPr>
              <a:buClr>
                <a:srgbClr val="FF9900"/>
              </a:buClr>
              <a:buFont typeface="Wingdings" pitchFamily="2" charset="2"/>
              <a:buChar char="§"/>
            </a:pPr>
            <a:r>
              <a:rPr lang="en-US" b="1" i="1" dirty="0" smtClean="0">
                <a:solidFill>
                  <a:srgbClr val="CCFF66"/>
                </a:solidFill>
              </a:rPr>
              <a:t>Remember</a:t>
            </a:r>
            <a:r>
              <a:rPr lang="en-US" i="1" dirty="0" smtClean="0">
                <a:solidFill>
                  <a:srgbClr val="CCFF66"/>
                </a:solidFill>
              </a:rPr>
              <a:t>:</a:t>
            </a:r>
          </a:p>
          <a:p>
            <a:pPr lvl="1">
              <a:buClr>
                <a:srgbClr val="FF9900"/>
              </a:buClr>
              <a:buFont typeface="Wingdings" pitchFamily="2" charset="2"/>
              <a:buChar char="§"/>
            </a:pPr>
            <a:r>
              <a:rPr lang="en-US" dirty="0" smtClean="0">
                <a:solidFill>
                  <a:schemeClr val="tx1"/>
                </a:solidFill>
              </a:rPr>
              <a:t>Being ethical is important for everyone. </a:t>
            </a:r>
          </a:p>
          <a:p>
            <a:pPr lvl="1">
              <a:buClr>
                <a:srgbClr val="FF9900"/>
              </a:buClr>
              <a:buFont typeface="Wingdings" pitchFamily="2" charset="2"/>
              <a:buChar char="§"/>
            </a:pPr>
            <a:r>
              <a:rPr lang="en-US" b="1" dirty="0" smtClean="0">
                <a:solidFill>
                  <a:schemeClr val="tx1"/>
                </a:solidFill>
              </a:rPr>
              <a:t>Ethics laws apply to everyone.</a:t>
            </a:r>
            <a:endParaRPr lang="en-US" b="1"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Introduction</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a:t>
            </a:fld>
            <a:endParaRPr lang="en-US" dirty="0"/>
          </a:p>
        </p:txBody>
      </p:sp>
      <p:pic>
        <p:nvPicPr>
          <p:cNvPr id="5" name="25 - Slide 84.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25 - Slide 84.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1297"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828800"/>
            <a:ext cx="8229600" cy="4114800"/>
          </a:xfrm>
        </p:spPr>
        <p:txBody>
          <a:bodyPr/>
          <a:lstStyle/>
          <a:p>
            <a:pPr>
              <a:buClr>
                <a:srgbClr val="FF9900"/>
              </a:buClr>
              <a:buFont typeface="Wingdings" pitchFamily="2" charset="2"/>
              <a:buChar char="§"/>
            </a:pPr>
            <a:r>
              <a:rPr lang="en-US" dirty="0" smtClean="0">
                <a:solidFill>
                  <a:srgbClr val="FFFF00"/>
                </a:solidFill>
              </a:rPr>
              <a:t>Unlawful Interest in a Public Contract</a:t>
            </a:r>
          </a:p>
          <a:p>
            <a:pPr>
              <a:buClr>
                <a:srgbClr val="FF9900"/>
              </a:buClr>
              <a:buNone/>
            </a:pPr>
            <a:endParaRPr lang="en-US" dirty="0" smtClean="0"/>
          </a:p>
          <a:p>
            <a:pPr lvl="1">
              <a:buClr>
                <a:srgbClr val="FF9900"/>
              </a:buClr>
              <a:buFont typeface="Wingdings" pitchFamily="2" charset="2"/>
              <a:buChar char="§"/>
            </a:pPr>
            <a:r>
              <a:rPr lang="en-US" dirty="0" smtClean="0">
                <a:solidFill>
                  <a:schemeClr val="tx1"/>
                </a:solidFill>
              </a:rPr>
              <a:t>If, as a DOTD employee, you helped create or approve a DOTD contract, you, your family and your business associates cannot profit from that contract.</a:t>
            </a:r>
          </a:p>
          <a:p>
            <a:pPr lvl="1">
              <a:buClr>
                <a:srgbClr val="FF9900"/>
              </a:buClr>
              <a:buFont typeface="Wingdings" pitchFamily="2" charset="2"/>
              <a:buChar char="§"/>
            </a:pPr>
            <a:r>
              <a:rPr lang="en-US" dirty="0" smtClean="0">
                <a:solidFill>
                  <a:schemeClr val="tx1"/>
                </a:solidFill>
              </a:rPr>
              <a:t>An employee may not enter into a contract or sell goods or services to the agency with which they are employed.</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Conflict of Interest</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30</a:t>
            </a:fld>
            <a:endParaRPr lang="en-US" dirty="0"/>
          </a:p>
        </p:txBody>
      </p:sp>
      <p:pic>
        <p:nvPicPr>
          <p:cNvPr id="5" name="10 - Slide 110.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10 - Slide 11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1145"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endParaRPr lang="en-US" dirty="0" smtClean="0"/>
          </a:p>
          <a:p>
            <a:pPr>
              <a:buClr>
                <a:srgbClr val="FF9900"/>
              </a:buClr>
              <a:buFont typeface="Wingdings" pitchFamily="2" charset="2"/>
              <a:buChar char="§"/>
            </a:pPr>
            <a:endParaRPr lang="en-US" dirty="0" smtClean="0"/>
          </a:p>
          <a:p>
            <a:pPr>
              <a:buClr>
                <a:srgbClr val="FF9900"/>
              </a:buClr>
              <a:buFont typeface="Wingdings" pitchFamily="2" charset="2"/>
              <a:buChar char="§"/>
            </a:pPr>
            <a:r>
              <a:rPr lang="en-US" dirty="0" smtClean="0">
                <a:solidFill>
                  <a:srgbClr val="FFFF00"/>
                </a:solidFill>
              </a:rPr>
              <a:t>Nepotism</a:t>
            </a:r>
          </a:p>
          <a:p>
            <a:pPr lvl="1">
              <a:buClr>
                <a:srgbClr val="FF9900"/>
              </a:buClr>
              <a:buFont typeface="Wingdings" pitchFamily="2" charset="2"/>
              <a:buChar char="§"/>
            </a:pPr>
            <a:endParaRPr lang="en-US" dirty="0" smtClean="0"/>
          </a:p>
          <a:p>
            <a:pPr lvl="1">
              <a:buClr>
                <a:srgbClr val="FF9900"/>
              </a:buClr>
              <a:buFont typeface="Wingdings" pitchFamily="2" charset="2"/>
              <a:buChar char="§"/>
            </a:pPr>
            <a:r>
              <a:rPr lang="en-US" dirty="0" smtClean="0">
                <a:solidFill>
                  <a:schemeClr val="tx1"/>
                </a:solidFill>
              </a:rPr>
              <a:t>Using your job or position to benefit a family member</a:t>
            </a:r>
          </a:p>
          <a:p>
            <a:pPr lvl="1">
              <a:buClr>
                <a:srgbClr val="FF9900"/>
              </a:buClr>
              <a:buFont typeface="Wingdings" pitchFamily="2" charset="2"/>
              <a:buChar char="§"/>
            </a:pPr>
            <a:r>
              <a:rPr lang="en-US" dirty="0" smtClean="0">
                <a:solidFill>
                  <a:schemeClr val="tx1"/>
                </a:solidFill>
              </a:rPr>
              <a:t>You may not directly supervise a family member.</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Conflict of Interest</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31</a:t>
            </a:fld>
            <a:endParaRPr lang="en-US" dirty="0"/>
          </a:p>
        </p:txBody>
      </p:sp>
      <p:pic>
        <p:nvPicPr>
          <p:cNvPr id="5" name="11 - Slide 111.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11 - Slide 11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9155"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endParaRPr lang="en-US" dirty="0" smtClean="0"/>
          </a:p>
          <a:p>
            <a:pPr>
              <a:buClr>
                <a:srgbClr val="FF9900"/>
              </a:buClr>
              <a:buFont typeface="Wingdings" pitchFamily="2" charset="2"/>
              <a:buChar char="§"/>
            </a:pPr>
            <a:r>
              <a:rPr lang="en-US" dirty="0" smtClean="0"/>
              <a:t>Do you know the difference between a conflict of interest, a gratuity, and a bribe?</a:t>
            </a:r>
          </a:p>
          <a:p>
            <a:pPr lvl="1">
              <a:buClr>
                <a:srgbClr val="FF9900"/>
              </a:buClr>
              <a:buFont typeface="Wingdings" pitchFamily="2" charset="2"/>
              <a:buChar char="§"/>
            </a:pPr>
            <a:r>
              <a:rPr lang="en-US" dirty="0" smtClean="0"/>
              <a:t>They have several things in common.</a:t>
            </a:r>
          </a:p>
          <a:p>
            <a:pPr lvl="2">
              <a:buClr>
                <a:srgbClr val="FF9900"/>
              </a:buClr>
              <a:buFont typeface="Wingdings" pitchFamily="2" charset="2"/>
              <a:buChar char="§"/>
            </a:pPr>
            <a:r>
              <a:rPr lang="en-US" dirty="0" smtClean="0"/>
              <a:t>They result in someone inappropriately receiving something of value</a:t>
            </a:r>
          </a:p>
          <a:p>
            <a:pPr lvl="2">
              <a:buClr>
                <a:srgbClr val="FF9900"/>
              </a:buClr>
              <a:buFont typeface="Wingdings" pitchFamily="2" charset="2"/>
              <a:buChar char="§"/>
            </a:pPr>
            <a:r>
              <a:rPr lang="en-US" dirty="0" smtClean="0"/>
              <a:t>They benefit one person or group at the expense of another</a:t>
            </a:r>
          </a:p>
          <a:p>
            <a:pPr lvl="2">
              <a:buClr>
                <a:srgbClr val="FF9900"/>
              </a:buClr>
              <a:buFont typeface="Wingdings" pitchFamily="2" charset="2"/>
              <a:buChar char="§"/>
            </a:pPr>
            <a:r>
              <a:rPr lang="en-US" dirty="0" smtClean="0"/>
              <a:t>They are all crimes of choice</a:t>
            </a:r>
          </a:p>
          <a:p>
            <a:pPr lvl="2">
              <a:buClr>
                <a:srgbClr val="FF9900"/>
              </a:buClr>
              <a:buFont typeface="Wingdings" pitchFamily="2" charset="2"/>
              <a:buChar char="§"/>
            </a:pPr>
            <a:r>
              <a:rPr lang="en-US" dirty="0" smtClean="0"/>
              <a:t>They are all crimes of influence</a:t>
            </a:r>
          </a:p>
          <a:p>
            <a:pPr lvl="2">
              <a:buClr>
                <a:srgbClr val="FF9900"/>
              </a:buClr>
              <a:buFont typeface="Wingdings" pitchFamily="2" charset="2"/>
              <a:buChar char="§"/>
            </a:pPr>
            <a:r>
              <a:rPr lang="en-US" dirty="0" smtClean="0"/>
              <a:t>THEY ARE ALL CRIMES!</a:t>
            </a:r>
            <a:endParaRPr lang="en-US" dirty="0"/>
          </a:p>
        </p:txBody>
      </p:sp>
      <p:sp>
        <p:nvSpPr>
          <p:cNvPr id="3" name="Title 2"/>
          <p:cNvSpPr>
            <a:spLocks noGrp="1"/>
          </p:cNvSpPr>
          <p:nvPr>
            <p:ph type="title"/>
          </p:nvPr>
        </p:nvSpPr>
        <p:spPr/>
        <p:txBody>
          <a:bodyPr>
            <a:normAutofit/>
          </a:bodyPr>
          <a:lstStyle/>
          <a:p>
            <a:pPr algn="ctr"/>
            <a:r>
              <a:rPr lang="en-US" sz="3200" b="1" dirty="0" smtClean="0">
                <a:solidFill>
                  <a:srgbClr val="FFFF00"/>
                </a:solidFill>
              </a:rPr>
              <a:t>Differences in Conflict of Interest, Gratuities, and Bribes</a:t>
            </a:r>
            <a:endParaRPr lang="en-US" sz="3200"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32</a:t>
            </a:fld>
            <a:endParaRPr lang="en-US" dirty="0"/>
          </a:p>
        </p:txBody>
      </p:sp>
      <p:pic>
        <p:nvPicPr>
          <p:cNvPr id="5" name="12 - Slide 112.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12 - Slide 11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1694"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solidFill>
                  <a:srgbClr val="CCFF66"/>
                </a:solidFill>
              </a:rPr>
              <a:t>Example:</a:t>
            </a:r>
          </a:p>
          <a:p>
            <a:pPr lvl="1">
              <a:buClr>
                <a:srgbClr val="FF9900"/>
              </a:buClr>
              <a:buFont typeface="Wingdings" pitchFamily="2" charset="2"/>
              <a:buChar char="§"/>
            </a:pPr>
            <a:r>
              <a:rPr lang="en-US" dirty="0" smtClean="0"/>
              <a:t>Money, goods, foods, beverages, travel, lodging, tickets, or promise of future employment.</a:t>
            </a:r>
          </a:p>
          <a:p>
            <a:pPr lvl="2">
              <a:buClr>
                <a:srgbClr val="FF9900"/>
              </a:buClr>
              <a:buFont typeface="Wingdings" pitchFamily="2" charset="2"/>
              <a:buChar char="§"/>
            </a:pPr>
            <a:r>
              <a:rPr lang="en-US" dirty="0" smtClean="0"/>
              <a:t>A DOTD technician accepts tickets to an LSU game from a contractor whose work he is inspecting. Is this wrong?</a:t>
            </a:r>
          </a:p>
          <a:p>
            <a:pPr lvl="2">
              <a:buClr>
                <a:srgbClr val="FF9900"/>
              </a:buClr>
              <a:buFont typeface="Wingdings" pitchFamily="2" charset="2"/>
              <a:buChar char="§"/>
            </a:pPr>
            <a:endParaRPr lang="en-US" dirty="0" smtClean="0"/>
          </a:p>
          <a:p>
            <a:pPr lvl="2">
              <a:buClr>
                <a:srgbClr val="FF9900"/>
              </a:buClr>
              <a:buFont typeface="Wingdings" pitchFamily="2" charset="2"/>
              <a:buChar char="§"/>
            </a:pPr>
            <a:r>
              <a:rPr lang="en-US" b="1" i="1" dirty="0" smtClean="0">
                <a:solidFill>
                  <a:srgbClr val="CCFF66"/>
                </a:solidFill>
              </a:rPr>
              <a:t>YES! </a:t>
            </a:r>
            <a:r>
              <a:rPr lang="en-US" dirty="0" smtClean="0"/>
              <a:t>The contractor was an “improper source.”</a:t>
            </a:r>
          </a:p>
          <a:p>
            <a:pPr lvl="2">
              <a:buClr>
                <a:srgbClr val="FF9900"/>
              </a:buClr>
              <a:buFont typeface="Wingdings" pitchFamily="2" charset="2"/>
              <a:buChar char="§"/>
            </a:pPr>
            <a:endParaRPr lang="en-US" dirty="0" smtClean="0"/>
          </a:p>
          <a:p>
            <a:pPr lvl="2">
              <a:buClr>
                <a:srgbClr val="FF9900"/>
              </a:buClr>
              <a:buFont typeface="Wingdings" pitchFamily="2" charset="2"/>
              <a:buChar char="§"/>
            </a:pPr>
            <a:r>
              <a:rPr lang="en-US" dirty="0" smtClean="0"/>
              <a:t>The tickets were an item of value.</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Acceptance of Gifts</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33</a:t>
            </a:fld>
            <a:endParaRPr lang="en-US" dirty="0"/>
          </a:p>
        </p:txBody>
      </p:sp>
      <p:pic>
        <p:nvPicPr>
          <p:cNvPr id="5" name="04 - Slide 113 REDO.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4 - Slide 113 REDO.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3418"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Personal use of DOTD property is prohibited.</a:t>
            </a:r>
          </a:p>
          <a:p>
            <a:pPr lvl="1">
              <a:buClr>
                <a:srgbClr val="FF9900"/>
              </a:buClr>
              <a:buFont typeface="Wingdings" pitchFamily="2" charset="2"/>
              <a:buChar char="§"/>
            </a:pPr>
            <a:endParaRPr lang="en-US" dirty="0" smtClean="0"/>
          </a:p>
          <a:p>
            <a:pPr lvl="1">
              <a:buClr>
                <a:srgbClr val="FF9900"/>
              </a:buClr>
              <a:buFont typeface="Wingdings" pitchFamily="2" charset="2"/>
              <a:buChar char="§"/>
            </a:pPr>
            <a:r>
              <a:rPr lang="en-US" dirty="0" smtClean="0"/>
              <a:t>You may not use any property, including materials, such as aggregate or soil, for your own use.</a:t>
            </a:r>
          </a:p>
          <a:p>
            <a:pPr lvl="1">
              <a:buClr>
                <a:srgbClr val="FF9900"/>
              </a:buClr>
              <a:buFont typeface="Wingdings" pitchFamily="2" charset="2"/>
              <a:buChar char="§"/>
            </a:pPr>
            <a:r>
              <a:rPr lang="en-US" dirty="0" smtClean="0"/>
              <a:t>You may not ask the contractor to use any excess paving materials for personal use.</a:t>
            </a:r>
          </a:p>
          <a:p>
            <a:pPr lvl="1">
              <a:buClr>
                <a:srgbClr val="FF9900"/>
              </a:buClr>
              <a:buFont typeface="Wingdings" pitchFamily="2" charset="2"/>
              <a:buChar char="§"/>
            </a:pPr>
            <a:r>
              <a:rPr lang="en-US" dirty="0" smtClean="0"/>
              <a:t>If you need equipment or materials, purchase your own. Spending a little money is better than losing your job.</a:t>
            </a:r>
            <a:endParaRPr lang="en-US" dirty="0"/>
          </a:p>
        </p:txBody>
      </p:sp>
      <p:sp>
        <p:nvSpPr>
          <p:cNvPr id="3" name="Title 2"/>
          <p:cNvSpPr>
            <a:spLocks noGrp="1"/>
          </p:cNvSpPr>
          <p:nvPr>
            <p:ph type="title"/>
          </p:nvPr>
        </p:nvSpPr>
        <p:spPr/>
        <p:txBody>
          <a:bodyPr>
            <a:normAutofit fontScale="90000"/>
          </a:bodyPr>
          <a:lstStyle/>
          <a:p>
            <a:pPr algn="ctr"/>
            <a:r>
              <a:rPr lang="en-US" b="1" dirty="0" smtClean="0">
                <a:solidFill>
                  <a:srgbClr val="FFFF00"/>
                </a:solidFill>
              </a:rPr>
              <a:t>Personal Use of Agency Property</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34</a:t>
            </a:fld>
            <a:endParaRPr lang="en-US" dirty="0"/>
          </a:p>
        </p:txBody>
      </p:sp>
      <p:pic>
        <p:nvPicPr>
          <p:cNvPr id="5" name="14 - Slide 114.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5 - Slide 114 REDO.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9970"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en-US" b="1" dirty="0" smtClean="0"/>
              <a:t>If you see an ethical violation, what should you do?</a:t>
            </a:r>
          </a:p>
          <a:p>
            <a:pPr marL="285750" indent="-285750">
              <a:buClr>
                <a:srgbClr val="FF9900"/>
              </a:buClr>
              <a:buFont typeface="Wingdings" pitchFamily="2" charset="2"/>
              <a:buChar char="§"/>
            </a:pPr>
            <a:r>
              <a:rPr lang="en-US" dirty="0" smtClean="0"/>
              <a:t>Tell your supervisor. There may be a reason a procedure is being altered and you may not have been told.</a:t>
            </a:r>
          </a:p>
          <a:p>
            <a:pPr marL="285750" indent="-285750">
              <a:buClr>
                <a:srgbClr val="FF9900"/>
              </a:buClr>
              <a:buFont typeface="Wingdings" pitchFamily="2" charset="2"/>
              <a:buChar char="§"/>
            </a:pPr>
            <a:r>
              <a:rPr lang="en-US" dirty="0" smtClean="0"/>
              <a:t>It is important to document what you observed, whether in the daily diary or in an e-mail to your supervisor.</a:t>
            </a:r>
          </a:p>
          <a:p>
            <a:pPr marL="285750" indent="-285750">
              <a:buNone/>
            </a:pPr>
            <a:r>
              <a:rPr lang="en-US" dirty="0" smtClean="0"/>
              <a:t> </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Reporting Ethical Concerns</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35</a:t>
            </a:fld>
            <a:endParaRPr lang="en-US" dirty="0"/>
          </a:p>
        </p:txBody>
      </p:sp>
      <p:pic>
        <p:nvPicPr>
          <p:cNvPr id="5" name="06 - Slide 115 REDO.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06 - Slide 115 REDO.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6626"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endParaRPr lang="en-US" dirty="0" smtClean="0"/>
          </a:p>
          <a:p>
            <a:pPr>
              <a:buClr>
                <a:srgbClr val="FF9900"/>
              </a:buClr>
              <a:buFont typeface="Wingdings" pitchFamily="2" charset="2"/>
              <a:buChar char="§"/>
            </a:pPr>
            <a:r>
              <a:rPr lang="en-US" dirty="0" smtClean="0"/>
              <a:t>Also be alert for signs that your colleagues or superiors may be involved in illegal activities.</a:t>
            </a:r>
          </a:p>
          <a:p>
            <a:pPr>
              <a:buClr>
                <a:srgbClr val="FF9900"/>
              </a:buClr>
              <a:buFont typeface="Wingdings" pitchFamily="2" charset="2"/>
              <a:buChar char="§"/>
            </a:pPr>
            <a:r>
              <a:rPr lang="en-US" dirty="0" smtClean="0"/>
              <a:t>Do not get dragged into something that you may not be aware of.</a:t>
            </a:r>
          </a:p>
          <a:p>
            <a:pPr>
              <a:buClr>
                <a:srgbClr val="FF9900"/>
              </a:buClr>
              <a:buFont typeface="Wingdings" pitchFamily="2" charset="2"/>
              <a:buChar char="§"/>
            </a:pPr>
            <a:r>
              <a:rPr lang="en-US" dirty="0" smtClean="0"/>
              <a:t>Do not be afraid to report something that you know is wrong.</a:t>
            </a:r>
            <a:endParaRPr lang="en-US" dirty="0"/>
          </a:p>
        </p:txBody>
      </p:sp>
      <p:sp>
        <p:nvSpPr>
          <p:cNvPr id="3" name="Title 2"/>
          <p:cNvSpPr>
            <a:spLocks noGrp="1"/>
          </p:cNvSpPr>
          <p:nvPr>
            <p:ph type="title"/>
          </p:nvPr>
        </p:nvSpPr>
        <p:spPr/>
        <p:txBody>
          <a:bodyPr/>
          <a:lstStyle/>
          <a:p>
            <a:pPr algn="ctr"/>
            <a:r>
              <a:rPr lang="en-US" b="1" dirty="0" smtClean="0">
                <a:solidFill>
                  <a:srgbClr val="FFFF00"/>
                </a:solidFill>
              </a:rPr>
              <a:t>Reporting Ethical Concerns</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36</a:t>
            </a:fld>
            <a:endParaRPr lang="en-US" dirty="0"/>
          </a:p>
        </p:txBody>
      </p:sp>
      <p:pic>
        <p:nvPicPr>
          <p:cNvPr id="5" name="16 - Slide 116.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16 - Slide 116.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4092"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None/>
            </a:pPr>
            <a:r>
              <a:rPr lang="en-US" dirty="0" smtClean="0"/>
              <a:t>	Protect yourself – If you do something you aren’t comfortable with because you’re being pressured or you think you may get fired – Do no do it!</a:t>
            </a:r>
          </a:p>
          <a:p>
            <a:endParaRPr lang="en-US" dirty="0" smtClean="0"/>
          </a:p>
          <a:p>
            <a:pPr marL="0" indent="0">
              <a:buNone/>
            </a:pPr>
            <a:r>
              <a:rPr lang="en-US" i="1" dirty="0" smtClean="0">
                <a:solidFill>
                  <a:srgbClr val="CCFF66"/>
                </a:solidFill>
              </a:rPr>
              <a:t>  You are still responsible for your actions and </a:t>
            </a:r>
          </a:p>
          <a:p>
            <a:pPr marL="0" indent="0">
              <a:buNone/>
            </a:pPr>
            <a:r>
              <a:rPr lang="en-US" i="1" dirty="0" smtClean="0">
                <a:solidFill>
                  <a:srgbClr val="CCFF66"/>
                </a:solidFill>
              </a:rPr>
              <a:t>  can face consequences. If it makes you</a:t>
            </a:r>
          </a:p>
          <a:p>
            <a:pPr marL="0" indent="0">
              <a:buNone/>
            </a:pPr>
            <a:r>
              <a:rPr lang="en-US" i="1" dirty="0" smtClean="0">
                <a:solidFill>
                  <a:srgbClr val="CCFF66"/>
                </a:solidFill>
              </a:rPr>
              <a:t>  uncomfortable or you think it’s wrong – Do not    </a:t>
            </a:r>
          </a:p>
          <a:p>
            <a:pPr marL="0" indent="0">
              <a:buNone/>
            </a:pPr>
            <a:r>
              <a:rPr lang="en-US" i="1" dirty="0" smtClean="0">
                <a:solidFill>
                  <a:srgbClr val="CCFF66"/>
                </a:solidFill>
              </a:rPr>
              <a:t>  do it!</a:t>
            </a:r>
            <a:endParaRPr lang="en-US" i="1" dirty="0">
              <a:solidFill>
                <a:srgbClr val="CCFF66"/>
              </a:solidFill>
            </a:endParaRPr>
          </a:p>
        </p:txBody>
      </p:sp>
      <p:sp>
        <p:nvSpPr>
          <p:cNvPr id="3" name="Title 2"/>
          <p:cNvSpPr>
            <a:spLocks noGrp="1"/>
          </p:cNvSpPr>
          <p:nvPr>
            <p:ph type="title"/>
          </p:nvPr>
        </p:nvSpPr>
        <p:spPr/>
        <p:txBody>
          <a:bodyPr/>
          <a:lstStyle/>
          <a:p>
            <a:pPr algn="ctr"/>
            <a:r>
              <a:rPr lang="en-US" b="1" dirty="0" smtClean="0">
                <a:solidFill>
                  <a:srgbClr val="FFFF00"/>
                </a:solidFill>
              </a:rPr>
              <a:t>Reporting Ethical Concerns</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37</a:t>
            </a:fld>
            <a:endParaRPr lang="en-US" dirty="0"/>
          </a:p>
        </p:txBody>
      </p:sp>
      <p:pic>
        <p:nvPicPr>
          <p:cNvPr id="5" name="17 - Slide 117.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00400"/>
            <a:ext cx="304800" cy="304800"/>
          </a:xfrm>
          <a:prstGeom prst="rect">
            <a:avLst/>
          </a:prstGeom>
        </p:spPr>
      </p:pic>
      <p:pic>
        <p:nvPicPr>
          <p:cNvPr id="6" name="17 - Slide 117.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7566"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Here are some tips to help you avoid becoming involved in potentially unethical activities:</a:t>
            </a:r>
          </a:p>
          <a:p>
            <a:pPr lvl="1">
              <a:buClr>
                <a:srgbClr val="FF9900"/>
              </a:buClr>
              <a:buFont typeface="Wingdings" pitchFamily="2" charset="2"/>
              <a:buChar char="§"/>
            </a:pPr>
            <a:r>
              <a:rPr lang="en-US" dirty="0" smtClean="0">
                <a:solidFill>
                  <a:schemeClr val="tx1"/>
                </a:solidFill>
              </a:rPr>
              <a:t>Avoid opportunities for contractors to manipulate you.</a:t>
            </a:r>
          </a:p>
          <a:p>
            <a:pPr lvl="1">
              <a:buClr>
                <a:srgbClr val="FF9900"/>
              </a:buClr>
              <a:buFont typeface="Wingdings" pitchFamily="2" charset="2"/>
              <a:buChar char="§"/>
            </a:pPr>
            <a:r>
              <a:rPr lang="en-US" dirty="0" smtClean="0">
                <a:solidFill>
                  <a:schemeClr val="tx1"/>
                </a:solidFill>
              </a:rPr>
              <a:t>Establish and maintain boundaries in your personal and professional relationships with contractors.</a:t>
            </a:r>
          </a:p>
          <a:p>
            <a:pPr lvl="1">
              <a:buClr>
                <a:srgbClr val="FF9900"/>
              </a:buClr>
              <a:buFont typeface="Wingdings" pitchFamily="2" charset="2"/>
              <a:buChar char="§"/>
            </a:pPr>
            <a:r>
              <a:rPr lang="en-US" dirty="0" smtClean="0">
                <a:solidFill>
                  <a:schemeClr val="tx1"/>
                </a:solidFill>
              </a:rPr>
              <a:t>Understand the significance of financial, special treatment, or other favors that are offered or suggested by contractors.</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Making Ethical Choices</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38</a:t>
            </a:fld>
            <a:endParaRPr lang="en-US" dirty="0"/>
          </a:p>
        </p:txBody>
      </p:sp>
      <p:pic>
        <p:nvPicPr>
          <p:cNvPr id="5" name="18 - Slide 118.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18 - Slide 118.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3287"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You should watch for questions like:</a:t>
            </a:r>
          </a:p>
          <a:p>
            <a:pPr lvl="1">
              <a:buClr>
                <a:srgbClr val="FF9900"/>
              </a:buClr>
              <a:buFont typeface="Wingdings" pitchFamily="2" charset="2"/>
              <a:buChar char="§"/>
            </a:pPr>
            <a:endParaRPr lang="en-US" dirty="0" smtClean="0"/>
          </a:p>
          <a:p>
            <a:pPr lvl="1">
              <a:buClr>
                <a:srgbClr val="FF9900"/>
              </a:buClr>
              <a:buFont typeface="Wingdings" pitchFamily="2" charset="2"/>
              <a:buChar char="§"/>
            </a:pPr>
            <a:r>
              <a:rPr lang="en-US" dirty="0" smtClean="0">
                <a:solidFill>
                  <a:schemeClr val="tx1"/>
                </a:solidFill>
              </a:rPr>
              <a:t>“Can you help me get this contract?”</a:t>
            </a:r>
          </a:p>
          <a:p>
            <a:pPr lvl="1">
              <a:buClr>
                <a:srgbClr val="FF9900"/>
              </a:buClr>
              <a:buFont typeface="Wingdings" pitchFamily="2" charset="2"/>
              <a:buChar char="§"/>
            </a:pPr>
            <a:r>
              <a:rPr lang="en-US" dirty="0" smtClean="0">
                <a:solidFill>
                  <a:schemeClr val="tx1"/>
                </a:solidFill>
              </a:rPr>
              <a:t>“Can we discuss this after work or over dinner?”</a:t>
            </a:r>
          </a:p>
          <a:p>
            <a:pPr lvl="1">
              <a:buClr>
                <a:srgbClr val="FF9900"/>
              </a:buClr>
              <a:buFont typeface="Wingdings" pitchFamily="2" charset="2"/>
              <a:buChar char="§"/>
            </a:pPr>
            <a:r>
              <a:rPr lang="en-US" dirty="0" smtClean="0">
                <a:solidFill>
                  <a:schemeClr val="tx1"/>
                </a:solidFill>
              </a:rPr>
              <a:t>“What’s your favorite charity?”</a:t>
            </a:r>
          </a:p>
          <a:p>
            <a:pPr lvl="1">
              <a:buClr>
                <a:srgbClr val="FF9900"/>
              </a:buClr>
              <a:buFont typeface="Wingdings" pitchFamily="2" charset="2"/>
              <a:buChar char="§"/>
            </a:pPr>
            <a:r>
              <a:rPr lang="en-US" dirty="0" smtClean="0">
                <a:solidFill>
                  <a:schemeClr val="tx1"/>
                </a:solidFill>
              </a:rPr>
              <a:t>“Anybody in your family need a job?”</a:t>
            </a:r>
          </a:p>
          <a:p>
            <a:pPr lvl="1">
              <a:buClr>
                <a:srgbClr val="FF9900"/>
              </a:buClr>
              <a:buFont typeface="Wingdings" pitchFamily="2" charset="2"/>
              <a:buChar char="§"/>
            </a:pPr>
            <a:r>
              <a:rPr lang="en-US" dirty="0" smtClean="0">
                <a:solidFill>
                  <a:schemeClr val="tx1"/>
                </a:solidFill>
              </a:rPr>
              <a:t>“How can we resolve your finding or issue without interrupting my business operations?”</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Making Ethical Choices</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39</a:t>
            </a:fld>
            <a:endParaRPr lang="en-US" dirty="0"/>
          </a:p>
        </p:txBody>
      </p:sp>
      <p:pic>
        <p:nvPicPr>
          <p:cNvPr id="5" name="19 - Slide 119.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19 - Slide 119.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8220"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solidFill>
                  <a:srgbClr val="FFFF00"/>
                </a:solidFill>
              </a:rPr>
              <a:t>At the end of this presentation, you will:</a:t>
            </a:r>
          </a:p>
          <a:p>
            <a:pPr lvl="1">
              <a:buClr>
                <a:srgbClr val="FF9900"/>
              </a:buClr>
              <a:buNone/>
            </a:pPr>
            <a:endParaRPr lang="en-US" dirty="0" smtClean="0"/>
          </a:p>
          <a:p>
            <a:pPr lvl="1">
              <a:buClr>
                <a:srgbClr val="FF9900"/>
              </a:buClr>
              <a:buFont typeface="Wingdings" pitchFamily="2" charset="2"/>
              <a:buChar char="§"/>
            </a:pPr>
            <a:r>
              <a:rPr lang="en-US" dirty="0" smtClean="0">
                <a:solidFill>
                  <a:schemeClr val="tx1"/>
                </a:solidFill>
              </a:rPr>
              <a:t>Have a clear understanding of the department’s expectations with regard to ethics</a:t>
            </a:r>
          </a:p>
          <a:p>
            <a:pPr lvl="1">
              <a:buClr>
                <a:srgbClr val="FF9900"/>
              </a:buClr>
              <a:buFont typeface="Wingdings" pitchFamily="2" charset="2"/>
              <a:buChar char="§"/>
            </a:pPr>
            <a:r>
              <a:rPr lang="en-US" dirty="0" smtClean="0">
                <a:solidFill>
                  <a:schemeClr val="tx1"/>
                </a:solidFill>
              </a:rPr>
              <a:t>Know how your actions affect you, your coworkers, the department, and the traveling public</a:t>
            </a:r>
          </a:p>
          <a:p>
            <a:pPr lvl="1">
              <a:buClr>
                <a:srgbClr val="FF9900"/>
              </a:buClr>
              <a:buFont typeface="Wingdings" pitchFamily="2" charset="2"/>
              <a:buChar char="§"/>
            </a:pPr>
            <a:r>
              <a:rPr lang="en-US" dirty="0" smtClean="0">
                <a:solidFill>
                  <a:schemeClr val="tx1"/>
                </a:solidFill>
              </a:rPr>
              <a:t>Be able to make the best decision when you are confronted with an ethical dilemma</a:t>
            </a:r>
          </a:p>
          <a:p>
            <a:pPr lvl="1">
              <a:buClr>
                <a:srgbClr val="FF9900"/>
              </a:buClr>
              <a:buFont typeface="Wingdings" pitchFamily="2" charset="2"/>
              <a:buChar char="§"/>
            </a:pPr>
            <a:r>
              <a:rPr lang="en-US" dirty="0" smtClean="0">
                <a:solidFill>
                  <a:schemeClr val="tx1"/>
                </a:solidFill>
              </a:rPr>
              <a:t>Know the consequences when rules and regulations aren’t followed</a:t>
            </a:r>
          </a:p>
        </p:txBody>
      </p:sp>
      <p:sp>
        <p:nvSpPr>
          <p:cNvPr id="3" name="Title 2"/>
          <p:cNvSpPr>
            <a:spLocks noGrp="1"/>
          </p:cNvSpPr>
          <p:nvPr>
            <p:ph type="title"/>
          </p:nvPr>
        </p:nvSpPr>
        <p:spPr/>
        <p:txBody>
          <a:bodyPr/>
          <a:lstStyle/>
          <a:p>
            <a:pPr algn="ctr"/>
            <a:r>
              <a:rPr lang="en-US" b="1" dirty="0" smtClean="0">
                <a:solidFill>
                  <a:srgbClr val="FFFF00"/>
                </a:solidFill>
              </a:rPr>
              <a:t>Introduction</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4</a:t>
            </a:fld>
            <a:endParaRPr lang="en-US" dirty="0"/>
          </a:p>
        </p:txBody>
      </p:sp>
      <p:pic>
        <p:nvPicPr>
          <p:cNvPr id="5" name="26 - Slide 85.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26 - Slide 85.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2477"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676400"/>
            <a:ext cx="8229600" cy="3657600"/>
          </a:xfrm>
        </p:spPr>
        <p:txBody>
          <a:bodyPr anchor="ctr"/>
          <a:lstStyle/>
          <a:p>
            <a:pPr algn="ctr">
              <a:buNone/>
            </a:pPr>
            <a:r>
              <a:rPr lang="en-US" b="1" dirty="0" smtClean="0"/>
              <a:t>Follow the work rules and practice good ethical behavior and you will never need to worry about the consequences.</a:t>
            </a:r>
            <a:endParaRPr lang="en-US" b="1" dirty="0"/>
          </a:p>
        </p:txBody>
      </p:sp>
      <p:sp>
        <p:nvSpPr>
          <p:cNvPr id="3" name="Title 2"/>
          <p:cNvSpPr>
            <a:spLocks noGrp="1"/>
          </p:cNvSpPr>
          <p:nvPr>
            <p:ph type="title"/>
          </p:nvPr>
        </p:nvSpPr>
        <p:spPr/>
        <p:txBody>
          <a:bodyPr/>
          <a:lstStyle/>
          <a:p>
            <a:pPr algn="ctr"/>
            <a:r>
              <a:rPr lang="en-US" b="1" dirty="0" smtClean="0">
                <a:solidFill>
                  <a:srgbClr val="FFFF00"/>
                </a:solidFill>
              </a:rPr>
              <a:t>Making Ethical Choices</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40</a:t>
            </a:fld>
            <a:endParaRPr lang="en-US" dirty="0"/>
          </a:p>
        </p:txBody>
      </p:sp>
      <p:pic>
        <p:nvPicPr>
          <p:cNvPr id="5" name="20 - Slide 120.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20 - Slide 120.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8215"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What can happen when you make bad choices?</a:t>
            </a:r>
          </a:p>
          <a:p>
            <a:pPr lvl="1">
              <a:buClr>
                <a:srgbClr val="FF9900"/>
              </a:buClr>
              <a:buFont typeface="Wingdings" pitchFamily="2" charset="2"/>
              <a:buChar char="§"/>
            </a:pPr>
            <a:r>
              <a:rPr lang="en-US" dirty="0" smtClean="0">
                <a:solidFill>
                  <a:schemeClr val="tx1"/>
                </a:solidFill>
              </a:rPr>
              <a:t>Documented verbal warning</a:t>
            </a:r>
          </a:p>
          <a:p>
            <a:pPr lvl="1">
              <a:buClr>
                <a:srgbClr val="FF9900"/>
              </a:buClr>
              <a:buFont typeface="Wingdings" pitchFamily="2" charset="2"/>
              <a:buChar char="§"/>
            </a:pPr>
            <a:r>
              <a:rPr lang="en-US" dirty="0" smtClean="0">
                <a:solidFill>
                  <a:schemeClr val="tx1"/>
                </a:solidFill>
              </a:rPr>
              <a:t>Written warning</a:t>
            </a:r>
          </a:p>
          <a:p>
            <a:pPr lvl="1">
              <a:buClr>
                <a:srgbClr val="FF9900"/>
              </a:buClr>
              <a:buFont typeface="Wingdings" pitchFamily="2" charset="2"/>
              <a:buChar char="§"/>
            </a:pPr>
            <a:r>
              <a:rPr lang="en-US" dirty="0" smtClean="0">
                <a:solidFill>
                  <a:schemeClr val="tx1"/>
                </a:solidFill>
              </a:rPr>
              <a:t>Written reprimand</a:t>
            </a:r>
          </a:p>
          <a:p>
            <a:pPr lvl="1">
              <a:buClr>
                <a:srgbClr val="FF9900"/>
              </a:buClr>
              <a:buFont typeface="Wingdings" pitchFamily="2" charset="2"/>
              <a:buChar char="§"/>
            </a:pPr>
            <a:r>
              <a:rPr lang="en-US" dirty="0" smtClean="0">
                <a:solidFill>
                  <a:schemeClr val="tx1"/>
                </a:solidFill>
              </a:rPr>
              <a:t>Days off without pay</a:t>
            </a:r>
          </a:p>
          <a:p>
            <a:pPr lvl="1">
              <a:buClr>
                <a:srgbClr val="FF9900"/>
              </a:buClr>
              <a:buFont typeface="Wingdings" pitchFamily="2" charset="2"/>
              <a:buChar char="§"/>
            </a:pPr>
            <a:r>
              <a:rPr lang="en-US" dirty="0" smtClean="0">
                <a:solidFill>
                  <a:schemeClr val="tx1"/>
                </a:solidFill>
              </a:rPr>
              <a:t>De-certification</a:t>
            </a:r>
          </a:p>
          <a:p>
            <a:pPr lvl="1">
              <a:buClr>
                <a:srgbClr val="FF9900"/>
              </a:buClr>
              <a:buFont typeface="Wingdings" pitchFamily="2" charset="2"/>
              <a:buChar char="§"/>
            </a:pPr>
            <a:r>
              <a:rPr lang="en-US" dirty="0" smtClean="0">
                <a:solidFill>
                  <a:schemeClr val="tx1"/>
                </a:solidFill>
              </a:rPr>
              <a:t>Termination</a:t>
            </a:r>
          </a:p>
          <a:p>
            <a:pPr lvl="1">
              <a:buClr>
                <a:srgbClr val="FF9900"/>
              </a:buClr>
              <a:buFont typeface="Wingdings" pitchFamily="2" charset="2"/>
              <a:buChar char="§"/>
            </a:pPr>
            <a:r>
              <a:rPr lang="en-US" dirty="0" smtClean="0">
                <a:solidFill>
                  <a:schemeClr val="tx1"/>
                </a:solidFill>
              </a:rPr>
              <a:t>Prosecution</a:t>
            </a:r>
          </a:p>
          <a:p>
            <a:pPr lvl="1">
              <a:buClr>
                <a:srgbClr val="FF9900"/>
              </a:buClr>
              <a:buFont typeface="Wingdings" pitchFamily="2" charset="2"/>
              <a:buChar char="§"/>
            </a:pPr>
            <a:r>
              <a:rPr lang="en-US" dirty="0" smtClean="0">
                <a:solidFill>
                  <a:schemeClr val="tx1"/>
                </a:solidFill>
              </a:rPr>
              <a:t>Fines</a:t>
            </a:r>
          </a:p>
          <a:p>
            <a:pPr lvl="1">
              <a:buClr>
                <a:srgbClr val="FF9900"/>
              </a:buClr>
              <a:buFont typeface="Wingdings" pitchFamily="2" charset="2"/>
              <a:buChar char="§"/>
            </a:pPr>
            <a:r>
              <a:rPr lang="en-US" dirty="0" smtClean="0">
                <a:solidFill>
                  <a:schemeClr val="tx1"/>
                </a:solidFill>
              </a:rPr>
              <a:t>Jail time</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Consequences</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41</a:t>
            </a:fld>
            <a:endParaRPr lang="en-US" dirty="0"/>
          </a:p>
        </p:txBody>
      </p:sp>
      <p:pic>
        <p:nvPicPr>
          <p:cNvPr id="5" name="21 - Slide 121.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21 - Slide 12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8089"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b="1" dirty="0" smtClean="0"/>
              <a:t>When in doubt:</a:t>
            </a:r>
          </a:p>
          <a:p>
            <a:pPr lvl="1">
              <a:buClr>
                <a:srgbClr val="FF9900"/>
              </a:buClr>
              <a:buFont typeface="Wingdings" pitchFamily="2" charset="2"/>
              <a:buChar char="§"/>
            </a:pPr>
            <a:r>
              <a:rPr lang="en-US" dirty="0" smtClean="0">
                <a:solidFill>
                  <a:schemeClr val="tx1"/>
                </a:solidFill>
              </a:rPr>
              <a:t>Talk to people whose judgment you respect.</a:t>
            </a:r>
          </a:p>
          <a:p>
            <a:pPr lvl="1">
              <a:buClr>
                <a:srgbClr val="FF9900"/>
              </a:buClr>
              <a:buFont typeface="Wingdings" pitchFamily="2" charset="2"/>
              <a:buChar char="§"/>
            </a:pPr>
            <a:r>
              <a:rPr lang="en-US" dirty="0" smtClean="0">
                <a:solidFill>
                  <a:schemeClr val="tx1"/>
                </a:solidFill>
              </a:rPr>
              <a:t>What would the most ethical person you know do?</a:t>
            </a:r>
          </a:p>
          <a:p>
            <a:pPr lvl="1">
              <a:buClr>
                <a:srgbClr val="FF9900"/>
              </a:buClr>
              <a:buFont typeface="Wingdings" pitchFamily="2" charset="2"/>
              <a:buChar char="§"/>
            </a:pPr>
            <a:r>
              <a:rPr lang="en-US" dirty="0" smtClean="0">
                <a:solidFill>
                  <a:schemeClr val="tx1"/>
                </a:solidFill>
              </a:rPr>
              <a:t>What would you do if you were sure everyone would know?</a:t>
            </a:r>
          </a:p>
          <a:p>
            <a:pPr lvl="1">
              <a:buClr>
                <a:srgbClr val="FF9900"/>
              </a:buClr>
              <a:buFont typeface="Wingdings" pitchFamily="2" charset="2"/>
              <a:buChar char="§"/>
            </a:pPr>
            <a:r>
              <a:rPr lang="en-US" dirty="0" smtClean="0">
                <a:solidFill>
                  <a:schemeClr val="tx1"/>
                </a:solidFill>
              </a:rPr>
              <a:t>Consult the </a:t>
            </a:r>
            <a:r>
              <a:rPr lang="en-US" b="1" dirty="0" smtClean="0">
                <a:solidFill>
                  <a:schemeClr val="tx1"/>
                </a:solidFill>
              </a:rPr>
              <a:t>Administrative Manual for Construction Technician Training and Certification</a:t>
            </a:r>
            <a:r>
              <a:rPr lang="en-US" dirty="0" smtClean="0">
                <a:solidFill>
                  <a:schemeClr val="tx1"/>
                </a:solidFill>
              </a:rPr>
              <a:t> which is available on the LTRC website.</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Making Ethical Choices</a:t>
            </a:r>
            <a:endParaRPr lang="en-US" dirty="0"/>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42</a:t>
            </a:fld>
            <a:endParaRPr lang="en-US" dirty="0"/>
          </a:p>
        </p:txBody>
      </p:sp>
      <p:pic>
        <p:nvPicPr>
          <p:cNvPr id="5" name="22 - Slide 122.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22 - Slide 122.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9552"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endParaRPr lang="en-US" dirty="0" smtClean="0"/>
          </a:p>
          <a:p>
            <a:pPr>
              <a:buClr>
                <a:srgbClr val="FF9900"/>
              </a:buClr>
              <a:buFont typeface="Wingdings" pitchFamily="2" charset="2"/>
              <a:buChar char="§"/>
            </a:pPr>
            <a:r>
              <a:rPr lang="en-US" dirty="0" smtClean="0"/>
              <a:t>Personal Benefits:</a:t>
            </a:r>
          </a:p>
          <a:p>
            <a:pPr lvl="1">
              <a:buClr>
                <a:srgbClr val="FF9900"/>
              </a:buClr>
              <a:buFont typeface="Wingdings" pitchFamily="2" charset="2"/>
              <a:buChar char="§"/>
            </a:pPr>
            <a:r>
              <a:rPr lang="en-US" dirty="0" smtClean="0">
                <a:solidFill>
                  <a:schemeClr val="tx1"/>
                </a:solidFill>
              </a:rPr>
              <a:t>Peace of Mind</a:t>
            </a:r>
          </a:p>
          <a:p>
            <a:pPr lvl="1">
              <a:buClr>
                <a:srgbClr val="FF9900"/>
              </a:buClr>
              <a:buFont typeface="Wingdings" pitchFamily="2" charset="2"/>
              <a:buChar char="§"/>
            </a:pPr>
            <a:r>
              <a:rPr lang="en-US" dirty="0" smtClean="0">
                <a:solidFill>
                  <a:schemeClr val="tx1"/>
                </a:solidFill>
              </a:rPr>
              <a:t>Pride</a:t>
            </a:r>
          </a:p>
          <a:p>
            <a:pPr lvl="1">
              <a:buClr>
                <a:srgbClr val="FF9900"/>
              </a:buClr>
              <a:buFont typeface="Wingdings" pitchFamily="2" charset="2"/>
              <a:buChar char="§"/>
            </a:pPr>
            <a:r>
              <a:rPr lang="en-US" dirty="0" smtClean="0">
                <a:solidFill>
                  <a:schemeClr val="tx1"/>
                </a:solidFill>
              </a:rPr>
              <a:t>Good Reputation</a:t>
            </a:r>
          </a:p>
          <a:p>
            <a:pPr lvl="1">
              <a:buClr>
                <a:srgbClr val="FF9900"/>
              </a:buClr>
              <a:buFont typeface="Wingdings" pitchFamily="2" charset="2"/>
              <a:buChar char="§"/>
            </a:pPr>
            <a:r>
              <a:rPr lang="en-US" dirty="0" smtClean="0">
                <a:solidFill>
                  <a:schemeClr val="tx1"/>
                </a:solidFill>
              </a:rPr>
              <a:t>Trust</a:t>
            </a:r>
          </a:p>
          <a:p>
            <a:pPr marL="273050" lvl="1">
              <a:buClr>
                <a:srgbClr val="FF9900"/>
              </a:buClr>
              <a:buFont typeface="Wingdings" pitchFamily="2" charset="2"/>
              <a:buChar char="§"/>
            </a:pPr>
            <a:endParaRPr lang="en-US" dirty="0" smtClean="0">
              <a:solidFill>
                <a:schemeClr val="tx1"/>
              </a:solidFill>
            </a:endParaRPr>
          </a:p>
          <a:p>
            <a:pPr marL="273050" lvl="1">
              <a:buClr>
                <a:srgbClr val="FF9900"/>
              </a:buClr>
              <a:buFont typeface="Wingdings" pitchFamily="2" charset="2"/>
              <a:buChar char="§"/>
            </a:pPr>
            <a:r>
              <a:rPr lang="en-US" dirty="0" smtClean="0">
                <a:solidFill>
                  <a:schemeClr val="tx1"/>
                </a:solidFill>
              </a:rPr>
              <a:t>Other Benefits:</a:t>
            </a:r>
          </a:p>
          <a:p>
            <a:pPr marL="638175" lvl="2">
              <a:buClr>
                <a:srgbClr val="FF9900"/>
              </a:buClr>
              <a:buFont typeface="Wingdings" pitchFamily="2" charset="2"/>
              <a:buChar char="§"/>
            </a:pPr>
            <a:r>
              <a:rPr lang="en-US" dirty="0" smtClean="0"/>
              <a:t>Develop Strong Teamwork</a:t>
            </a:r>
          </a:p>
          <a:p>
            <a:pPr marL="638175" lvl="2">
              <a:buClr>
                <a:srgbClr val="FF9900"/>
              </a:buClr>
              <a:buFont typeface="Wingdings" pitchFamily="2" charset="2"/>
              <a:buChar char="§"/>
            </a:pPr>
            <a:r>
              <a:rPr lang="en-US" dirty="0" smtClean="0"/>
              <a:t>Improved Productivity</a:t>
            </a:r>
          </a:p>
          <a:p>
            <a:pPr marL="638175" lvl="2">
              <a:buClr>
                <a:srgbClr val="FF9900"/>
              </a:buClr>
              <a:buFont typeface="Wingdings" pitchFamily="2" charset="2"/>
              <a:buChar char="§"/>
            </a:pPr>
            <a:r>
              <a:rPr lang="en-US" dirty="0" smtClean="0"/>
              <a:t>Improved Product Life</a:t>
            </a:r>
          </a:p>
        </p:txBody>
      </p:sp>
      <p:sp>
        <p:nvSpPr>
          <p:cNvPr id="3" name="Title 2"/>
          <p:cNvSpPr>
            <a:spLocks noGrp="1"/>
          </p:cNvSpPr>
          <p:nvPr>
            <p:ph type="title"/>
          </p:nvPr>
        </p:nvSpPr>
        <p:spPr>
          <a:xfrm>
            <a:off x="457200" y="304800"/>
            <a:ext cx="8229600" cy="1219200"/>
          </a:xfrm>
        </p:spPr>
        <p:txBody>
          <a:bodyPr>
            <a:normAutofit fontScale="90000"/>
          </a:bodyPr>
          <a:lstStyle/>
          <a:p>
            <a:pPr algn="ctr"/>
            <a:r>
              <a:rPr lang="en-US" b="1" dirty="0" smtClean="0">
                <a:solidFill>
                  <a:srgbClr val="FFFF00"/>
                </a:solidFill>
              </a:rPr>
              <a:t/>
            </a:r>
            <a:br>
              <a:rPr lang="en-US" b="1" dirty="0" smtClean="0">
                <a:solidFill>
                  <a:srgbClr val="FFFF00"/>
                </a:solidFill>
              </a:rPr>
            </a:br>
            <a:r>
              <a:rPr lang="en-US" b="1" dirty="0" smtClean="0">
                <a:solidFill>
                  <a:srgbClr val="FFFF00"/>
                </a:solidFill>
              </a:rPr>
              <a:t/>
            </a:r>
            <a:br>
              <a:rPr lang="en-US" b="1" dirty="0" smtClean="0">
                <a:solidFill>
                  <a:srgbClr val="FFFF00"/>
                </a:solidFill>
              </a:rPr>
            </a:br>
            <a:r>
              <a:rPr lang="en-US" b="1" dirty="0" smtClean="0">
                <a:solidFill>
                  <a:srgbClr val="FFFF00"/>
                </a:solidFill>
              </a:rPr>
              <a:t>Benefits of Ethics in the Workplace</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43</a:t>
            </a:fld>
            <a:endParaRPr lang="en-US" dirty="0"/>
          </a:p>
        </p:txBody>
      </p:sp>
      <p:pic>
        <p:nvPicPr>
          <p:cNvPr id="5" name="23 - Slide 123.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23 - Slide 123.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3152"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chor="ctr"/>
          <a:lstStyle/>
          <a:p>
            <a:pPr algn="ctr">
              <a:buNone/>
            </a:pPr>
            <a:r>
              <a:rPr lang="en-US" b="1" dirty="0" smtClean="0"/>
              <a:t>This concludes this presentation.</a:t>
            </a:r>
          </a:p>
          <a:p>
            <a:pPr>
              <a:buNone/>
            </a:pPr>
            <a:endParaRPr lang="en-US" dirty="0" smtClean="0"/>
          </a:p>
          <a:p>
            <a:pPr>
              <a:buNone/>
            </a:pPr>
            <a:endParaRPr lang="en-US" dirty="0" smtClean="0"/>
          </a:p>
          <a:p>
            <a:pPr algn="ctr">
              <a:buNone/>
            </a:pPr>
            <a:r>
              <a:rPr lang="en-US" b="1" i="1" dirty="0" smtClean="0">
                <a:solidFill>
                  <a:srgbClr val="CCFF66"/>
                </a:solidFill>
              </a:rPr>
              <a:t>ENGINEERING TECHNICIANS</a:t>
            </a:r>
          </a:p>
          <a:p>
            <a:pPr algn="ctr">
              <a:buNone/>
            </a:pPr>
            <a:r>
              <a:rPr lang="en-US" b="1" dirty="0" smtClean="0">
                <a:solidFill>
                  <a:srgbClr val="FF0000"/>
                </a:solidFill>
              </a:rPr>
              <a:t>Click Here</a:t>
            </a:r>
          </a:p>
          <a:p>
            <a:pPr algn="ctr">
              <a:buNone/>
            </a:pPr>
            <a:r>
              <a:rPr lang="en-US" dirty="0" smtClean="0"/>
              <a:t>to receive credit for this course.</a:t>
            </a:r>
            <a:endParaRPr lang="en-US" dirty="0"/>
          </a:p>
        </p:txBody>
      </p:sp>
      <p:sp>
        <p:nvSpPr>
          <p:cNvPr id="3" name="Title 2"/>
          <p:cNvSpPr>
            <a:spLocks noGrp="1"/>
          </p:cNvSpPr>
          <p:nvPr>
            <p:ph type="title"/>
          </p:nvPr>
        </p:nvSpPr>
        <p:spPr/>
        <p:txBody>
          <a:bodyPr>
            <a:normAutofit fontScale="90000"/>
          </a:bodyPr>
          <a:lstStyle/>
          <a:p>
            <a:pPr algn="ctr"/>
            <a:r>
              <a:rPr lang="en-US" b="1" dirty="0" smtClean="0">
                <a:solidFill>
                  <a:srgbClr val="FFFF00"/>
                </a:solidFill>
              </a:rPr>
              <a:t>ENGINEERING TECHNICIANS</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44</a:t>
            </a:fld>
            <a:endParaRPr lang="en-US" dirty="0"/>
          </a:p>
        </p:txBody>
      </p:sp>
      <p:pic>
        <p:nvPicPr>
          <p:cNvPr id="5" name="24 - Slide 124.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24 - Slide 124.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5550"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endParaRPr lang="en-US" dirty="0" smtClean="0"/>
          </a:p>
          <a:p>
            <a:pPr marL="0" indent="0" algn="ctr">
              <a:buNone/>
            </a:pPr>
            <a:r>
              <a:rPr lang="en-US" dirty="0" smtClean="0"/>
              <a:t>Ethics is a system of moral principles or the branch of philosophy dealing with the right or wrong and the morality of motives and ends.</a:t>
            </a:r>
          </a:p>
          <a:p>
            <a:pPr marL="0" indent="0" algn="ctr">
              <a:buNone/>
            </a:pPr>
            <a:endParaRPr lang="en-US" dirty="0"/>
          </a:p>
          <a:p>
            <a:pPr marL="0" indent="0" algn="ctr">
              <a:buNone/>
            </a:pPr>
            <a:r>
              <a:rPr lang="en-US" dirty="0" smtClean="0"/>
              <a:t>It is important that you follow the Code of Ethics to avoid problems that can arise from ethical violations.</a:t>
            </a:r>
            <a:endParaRPr lang="en-US" dirty="0"/>
          </a:p>
        </p:txBody>
      </p:sp>
      <p:sp>
        <p:nvSpPr>
          <p:cNvPr id="3" name="Title 2"/>
          <p:cNvSpPr>
            <a:spLocks noGrp="1"/>
          </p:cNvSpPr>
          <p:nvPr>
            <p:ph type="title"/>
          </p:nvPr>
        </p:nvSpPr>
        <p:spPr/>
        <p:txBody>
          <a:bodyPr/>
          <a:lstStyle/>
          <a:p>
            <a:r>
              <a:rPr lang="en-US" dirty="0" smtClean="0">
                <a:solidFill>
                  <a:srgbClr val="FFFF00"/>
                </a:solidFill>
              </a:rPr>
              <a:t>What are Ethics?</a:t>
            </a:r>
            <a:endParaRPr lang="en-US"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5</a:t>
            </a:fld>
            <a:endParaRPr lang="en-US" dirty="0"/>
          </a:p>
        </p:txBody>
      </p:sp>
      <p:pic>
        <p:nvPicPr>
          <p:cNvPr id="5" name="02 - Slide 3.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056801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284"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The purpose of the </a:t>
            </a:r>
            <a:r>
              <a:rPr lang="en-US" dirty="0" smtClean="0">
                <a:solidFill>
                  <a:srgbClr val="CCFF66"/>
                </a:solidFill>
              </a:rPr>
              <a:t>QA/QC</a:t>
            </a:r>
            <a:r>
              <a:rPr lang="en-US" dirty="0" smtClean="0"/>
              <a:t> program is to improve the quality of construction to increase the performance life of our transportation system.</a:t>
            </a:r>
          </a:p>
          <a:p>
            <a:pPr marL="0" indent="0">
              <a:buClr>
                <a:srgbClr val="FF9900"/>
              </a:buClr>
              <a:buNone/>
            </a:pPr>
            <a:endParaRPr lang="en-US" dirty="0" smtClean="0"/>
          </a:p>
          <a:p>
            <a:pPr>
              <a:buClr>
                <a:srgbClr val="FF9900"/>
              </a:buClr>
              <a:buFont typeface="Wingdings" pitchFamily="2" charset="2"/>
              <a:buChar char="§"/>
            </a:pPr>
            <a:r>
              <a:rPr lang="en-US" dirty="0" smtClean="0"/>
              <a:t>This can only be accomplished with competent, qualified </a:t>
            </a:r>
            <a:r>
              <a:rPr lang="en-US" dirty="0" smtClean="0">
                <a:solidFill>
                  <a:srgbClr val="CCFF66"/>
                </a:solidFill>
              </a:rPr>
              <a:t>QA/QC</a:t>
            </a:r>
            <a:r>
              <a:rPr lang="en-US" dirty="0" smtClean="0"/>
              <a:t> personnel who perform their duties in an ethical, professional and cooperative manner.</a:t>
            </a:r>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6</a:t>
            </a:fld>
            <a:endParaRPr lang="en-US" dirty="0"/>
          </a:p>
        </p:txBody>
      </p:sp>
      <p:pic>
        <p:nvPicPr>
          <p:cNvPr id="5" name="27 - Slide 86.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27 - Slide 86.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2086"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0" y="1600200"/>
            <a:ext cx="8229600" cy="3124200"/>
          </a:xfrm>
        </p:spPr>
        <p:txBody>
          <a:bodyPr anchor="ctr"/>
          <a:lstStyle/>
          <a:p>
            <a:pPr>
              <a:buClr>
                <a:srgbClr val="FF9900"/>
              </a:buClr>
              <a:buFont typeface="Wingdings" pitchFamily="2" charset="2"/>
              <a:buChar char="§"/>
            </a:pPr>
            <a:r>
              <a:rPr lang="en-US" dirty="0" smtClean="0"/>
              <a:t>A Construction Certification or Authorization carries rights and responsibilities including:</a:t>
            </a:r>
          </a:p>
          <a:p>
            <a:pPr lvl="1">
              <a:buClr>
                <a:srgbClr val="FF9900"/>
              </a:buClr>
              <a:buFont typeface="Wingdings" pitchFamily="2" charset="2"/>
              <a:buChar char="§"/>
            </a:pPr>
            <a:endParaRPr lang="en-US" dirty="0" smtClean="0"/>
          </a:p>
          <a:p>
            <a:pPr lvl="1">
              <a:buClr>
                <a:srgbClr val="FF9900"/>
              </a:buClr>
              <a:buFont typeface="Wingdings" pitchFamily="2" charset="2"/>
              <a:buChar char="§"/>
            </a:pPr>
            <a:r>
              <a:rPr lang="en-US" dirty="0" smtClean="0">
                <a:solidFill>
                  <a:schemeClr val="tx1"/>
                </a:solidFill>
              </a:rPr>
              <a:t>Inspection</a:t>
            </a:r>
          </a:p>
          <a:p>
            <a:pPr lvl="1">
              <a:buClr>
                <a:srgbClr val="FF9900"/>
              </a:buClr>
              <a:buFont typeface="Wingdings" pitchFamily="2" charset="2"/>
              <a:buChar char="§"/>
            </a:pPr>
            <a:r>
              <a:rPr lang="en-US" dirty="0" smtClean="0">
                <a:solidFill>
                  <a:schemeClr val="tx1"/>
                </a:solidFill>
              </a:rPr>
              <a:t>Sampling and testing</a:t>
            </a:r>
          </a:p>
          <a:p>
            <a:pPr lvl="1">
              <a:buClr>
                <a:srgbClr val="FF9900"/>
              </a:buClr>
              <a:buFont typeface="Wingdings" pitchFamily="2" charset="2"/>
              <a:buChar char="§"/>
            </a:pPr>
            <a:r>
              <a:rPr lang="en-US" dirty="0" smtClean="0">
                <a:solidFill>
                  <a:schemeClr val="tx1"/>
                </a:solidFill>
              </a:rPr>
              <a:t>The reporting of test results</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7</a:t>
            </a:fld>
            <a:endParaRPr lang="en-US" dirty="0"/>
          </a:p>
        </p:txBody>
      </p:sp>
      <p:pic>
        <p:nvPicPr>
          <p:cNvPr id="5" name="28 - Slide 87.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28 - Slide 87.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11558"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The certified person representing the interests of DOTD has the right to:</a:t>
            </a:r>
          </a:p>
          <a:p>
            <a:pPr lvl="1">
              <a:buClr>
                <a:srgbClr val="FF9900"/>
              </a:buClr>
              <a:buFont typeface="Wingdings" pitchFamily="2" charset="2"/>
              <a:buChar char="§"/>
            </a:pPr>
            <a:r>
              <a:rPr lang="en-US" dirty="0" smtClean="0">
                <a:solidFill>
                  <a:schemeClr val="tx1"/>
                </a:solidFill>
              </a:rPr>
              <a:t>Act as a legal representative of DOTD in that certification area to accept or reject work performed under contract</a:t>
            </a:r>
          </a:p>
          <a:p>
            <a:pPr lvl="1">
              <a:buClr>
                <a:srgbClr val="FF9900"/>
              </a:buClr>
              <a:buFont typeface="Wingdings" pitchFamily="2" charset="2"/>
              <a:buChar char="§"/>
            </a:pPr>
            <a:r>
              <a:rPr lang="en-US" dirty="0" smtClean="0">
                <a:solidFill>
                  <a:schemeClr val="tx1"/>
                </a:solidFill>
              </a:rPr>
              <a:t>Require the contractor to perform work that meets the plans and specifications </a:t>
            </a:r>
          </a:p>
          <a:p>
            <a:pPr lvl="1">
              <a:buClr>
                <a:srgbClr val="FF9900"/>
              </a:buClr>
              <a:buFont typeface="Wingdings" pitchFamily="2" charset="2"/>
              <a:buChar char="§"/>
            </a:pPr>
            <a:r>
              <a:rPr lang="en-US" dirty="0" smtClean="0">
                <a:solidFill>
                  <a:schemeClr val="tx1"/>
                </a:solidFill>
              </a:rPr>
              <a:t>Approve the QC methods employed by QC technicians</a:t>
            </a:r>
          </a:p>
          <a:p>
            <a:pPr lvl="1">
              <a:buClr>
                <a:srgbClr val="FF9900"/>
              </a:buClr>
              <a:buFont typeface="Wingdings" pitchFamily="2" charset="2"/>
              <a:buChar char="§"/>
            </a:pPr>
            <a:r>
              <a:rPr lang="en-US" dirty="0" smtClean="0">
                <a:solidFill>
                  <a:schemeClr val="tx1"/>
                </a:solidFill>
              </a:rPr>
              <a:t>Document acceptance test results</a:t>
            </a:r>
          </a:p>
          <a:p>
            <a:pPr lvl="1">
              <a:buClr>
                <a:srgbClr val="FF9900"/>
              </a:buClr>
              <a:buFont typeface="Wingdings" pitchFamily="2" charset="2"/>
              <a:buChar char="§"/>
            </a:pPr>
            <a:r>
              <a:rPr lang="en-US" dirty="0" smtClean="0">
                <a:solidFill>
                  <a:schemeClr val="tx1"/>
                </a:solidFill>
              </a:rPr>
              <a:t>Verify QC results</a:t>
            </a:r>
            <a:endParaRPr lang="en-US" dirty="0">
              <a:solidFill>
                <a:schemeClr val="tx1"/>
              </a:solidFill>
            </a:endParaRPr>
          </a:p>
        </p:txBody>
      </p:sp>
      <p:sp>
        <p:nvSpPr>
          <p:cNvPr id="3" name="Title 2"/>
          <p:cNvSpPr>
            <a:spLocks noGrp="1"/>
          </p:cNvSpPr>
          <p:nvPr>
            <p:ph type="title"/>
          </p:nvPr>
        </p:nvSpPr>
        <p:spPr/>
        <p:txBody>
          <a:bodyPr/>
          <a:lstStyle/>
          <a:p>
            <a:pPr algn="ctr"/>
            <a:r>
              <a:rPr lang="en-US" b="1" dirty="0" smtClean="0">
                <a:solidFill>
                  <a:srgbClr val="FFFF00"/>
                </a:solidFill>
              </a:rPr>
              <a:t>DOTD QA/QC Program</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8</a:t>
            </a:fld>
            <a:endParaRPr lang="en-US" dirty="0"/>
          </a:p>
        </p:txBody>
      </p:sp>
      <p:pic>
        <p:nvPicPr>
          <p:cNvPr id="5" name="29 - Slide 88.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29 - Slide 88.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8094"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Clr>
                <a:srgbClr val="FF9900"/>
              </a:buClr>
              <a:buFont typeface="Wingdings" pitchFamily="2" charset="2"/>
              <a:buChar char="§"/>
            </a:pPr>
            <a:r>
              <a:rPr lang="en-US" dirty="0" smtClean="0"/>
              <a:t>As a certified person, you will:</a:t>
            </a:r>
          </a:p>
          <a:p>
            <a:pPr lvl="1">
              <a:buClr>
                <a:srgbClr val="FF9900"/>
              </a:buClr>
              <a:buFont typeface="Wingdings" pitchFamily="2" charset="2"/>
              <a:buChar char="§"/>
            </a:pPr>
            <a:endParaRPr lang="en-US" dirty="0" smtClean="0"/>
          </a:p>
          <a:p>
            <a:pPr lvl="1">
              <a:buClr>
                <a:srgbClr val="FF9900"/>
              </a:buClr>
              <a:buFont typeface="Wingdings" pitchFamily="2" charset="2"/>
              <a:buChar char="§"/>
            </a:pPr>
            <a:r>
              <a:rPr lang="en-US" dirty="0" smtClean="0">
                <a:solidFill>
                  <a:schemeClr val="tx1"/>
                </a:solidFill>
              </a:rPr>
              <a:t>Insure that all procedures are performed correctly</a:t>
            </a:r>
          </a:p>
          <a:p>
            <a:pPr lvl="1">
              <a:buClr>
                <a:srgbClr val="FF9900"/>
              </a:buClr>
              <a:buFont typeface="Wingdings" pitchFamily="2" charset="2"/>
              <a:buChar char="§"/>
            </a:pPr>
            <a:r>
              <a:rPr lang="en-US" dirty="0" smtClean="0">
                <a:solidFill>
                  <a:schemeClr val="tx1"/>
                </a:solidFill>
              </a:rPr>
              <a:t>Agree to abide by the rules and follow the procedures outlined by the DOTD in regard to the certification process, including:</a:t>
            </a:r>
          </a:p>
          <a:p>
            <a:pPr lvl="2">
              <a:buClr>
                <a:srgbClr val="FF9900"/>
              </a:buClr>
              <a:buFont typeface="Wingdings" pitchFamily="2" charset="2"/>
              <a:buChar char="§"/>
            </a:pPr>
            <a:endParaRPr lang="en-US" dirty="0" smtClean="0"/>
          </a:p>
          <a:p>
            <a:pPr lvl="2">
              <a:buClr>
                <a:srgbClr val="FF9900"/>
              </a:buClr>
              <a:buFont typeface="Wingdings" pitchFamily="2" charset="2"/>
              <a:buChar char="§"/>
            </a:pPr>
            <a:r>
              <a:rPr lang="en-US" dirty="0" smtClean="0"/>
              <a:t>Documentation of experience</a:t>
            </a:r>
          </a:p>
          <a:p>
            <a:pPr lvl="2">
              <a:buClr>
                <a:srgbClr val="FF9900"/>
              </a:buClr>
              <a:buFont typeface="Wingdings" pitchFamily="2" charset="2"/>
              <a:buChar char="§"/>
            </a:pPr>
            <a:r>
              <a:rPr lang="en-US" dirty="0" smtClean="0"/>
              <a:t>Completion of prerequisite courses</a:t>
            </a:r>
          </a:p>
          <a:p>
            <a:pPr lvl="2">
              <a:buClr>
                <a:srgbClr val="FF9900"/>
              </a:buClr>
              <a:buFont typeface="Wingdings" pitchFamily="2" charset="2"/>
              <a:buChar char="§"/>
            </a:pPr>
            <a:r>
              <a:rPr lang="en-US" dirty="0" smtClean="0"/>
              <a:t>Testing </a:t>
            </a:r>
          </a:p>
          <a:p>
            <a:pPr lvl="2">
              <a:buClr>
                <a:srgbClr val="FF9900"/>
              </a:buClr>
              <a:buFont typeface="Wingdings" pitchFamily="2" charset="2"/>
              <a:buChar char="§"/>
            </a:pPr>
            <a:r>
              <a:rPr lang="en-US" dirty="0" smtClean="0"/>
              <a:t>Registration</a:t>
            </a:r>
            <a:endParaRPr lang="en-US" dirty="0"/>
          </a:p>
        </p:txBody>
      </p:sp>
      <p:sp>
        <p:nvSpPr>
          <p:cNvPr id="3" name="Title 2"/>
          <p:cNvSpPr>
            <a:spLocks noGrp="1"/>
          </p:cNvSpPr>
          <p:nvPr>
            <p:ph type="title"/>
          </p:nvPr>
        </p:nvSpPr>
        <p:spPr/>
        <p:txBody>
          <a:bodyPr>
            <a:normAutofit/>
          </a:bodyPr>
          <a:lstStyle/>
          <a:p>
            <a:pPr algn="ctr"/>
            <a:r>
              <a:rPr lang="en-US" b="1" dirty="0" smtClean="0">
                <a:solidFill>
                  <a:srgbClr val="FFFF00"/>
                </a:solidFill>
              </a:rPr>
              <a:t>DOTD QA/QC Program</a:t>
            </a:r>
            <a:endParaRPr lang="en-US" b="1" dirty="0">
              <a:solidFill>
                <a:srgbClr val="FFFF00"/>
              </a:solidFill>
            </a:endParaRPr>
          </a:p>
        </p:txBody>
      </p:sp>
      <p:sp>
        <p:nvSpPr>
          <p:cNvPr id="4" name="Slide Number Placeholder 3"/>
          <p:cNvSpPr>
            <a:spLocks noGrp="1"/>
          </p:cNvSpPr>
          <p:nvPr>
            <p:ph type="sldNum" sz="quarter" idx="12"/>
          </p:nvPr>
        </p:nvSpPr>
        <p:spPr/>
        <p:txBody>
          <a:bodyPr/>
          <a:lstStyle/>
          <a:p>
            <a:pPr>
              <a:defRPr/>
            </a:pPr>
            <a:fld id="{7E6BA4EC-AA4D-4F13-BADC-3585135C9E12}" type="slidenum">
              <a:rPr lang="en-US" smtClean="0"/>
              <a:pPr>
                <a:defRPr/>
              </a:pPr>
              <a:t>9</a:t>
            </a:fld>
            <a:endParaRPr lang="en-US" dirty="0"/>
          </a:p>
        </p:txBody>
      </p:sp>
      <p:pic>
        <p:nvPicPr>
          <p:cNvPr id="5" name="Copy of 01 - Slide 89.mp3">
            <a:hlinkClick r:id="" action="ppaction://media"/>
          </p:cNvPr>
          <p:cNvPicPr>
            <a:picLocks noChangeAspect="1"/>
          </p:cNvPicPr>
          <p:nvPr>
            <a:audioFile r:link="rId2"/>
            <p:extLst>
              <p:ext uri="{DAA4B4D4-6D71-4841-9C94-3DE7FCFB9230}">
                <p14:media xmlns:p14="http://schemas.microsoft.com/office/powerpoint/2010/main" r:link="rId1"/>
              </p:ext>
            </p:extLst>
          </p:nvPr>
        </p:nvPicPr>
        <p:blipFill>
          <a:blip r:embed="rId6" cstate="print"/>
          <a:stretch>
            <a:fillRect/>
          </a:stretch>
        </p:blipFill>
        <p:spPr>
          <a:xfrm>
            <a:off x="4419600" y="3276600"/>
            <a:ext cx="304800" cy="304800"/>
          </a:xfrm>
          <a:prstGeom prst="rect">
            <a:avLst/>
          </a:prstGeom>
        </p:spPr>
      </p:pic>
      <p:pic>
        <p:nvPicPr>
          <p:cNvPr id="6" name="Copy of 01 - Slide 89.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267200" y="3124200"/>
            <a:ext cx="609600" cy="609600"/>
          </a:xfrm>
          <a:prstGeom prst="rect">
            <a:avLst/>
          </a:prstGeom>
        </p:spPr>
      </p:pic>
    </p:spTree>
  </p:cSld>
  <p:clrMapOvr>
    <a:masterClrMapping/>
  </p:clrMapOvr>
  <p:timing>
    <p:tnLst>
      <p:par>
        <p:cTn id="1" dur="indefinite" restart="never" nodeType="tmRoot">
          <p:childTnLst>
            <p:audio>
              <p:cMediaNode showWhenStopped="0">
                <p:cTn id="2"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1" presetClass="mediacall" presetSubtype="0" fill="hold" nodeType="clickEffect">
                                  <p:stCondLst>
                                    <p:cond delay="0"/>
                                  </p:stCondLst>
                                  <p:childTnLst>
                                    <p:cmd type="call" cmd="playFrom(0.0)">
                                      <p:cBhvr>
                                        <p:cTn id="7" dur="20492" fill="hold"/>
                                        <p:tgtEl>
                                          <p:spTgt spid="6"/>
                                        </p:tgtEl>
                                      </p:cBhvr>
                                    </p:cmd>
                                  </p:childTnLst>
                                </p:cTn>
                              </p:par>
                            </p:childTnLst>
                          </p:cTn>
                        </p:par>
                      </p:childTnLst>
                    </p:cTn>
                  </p:par>
                </p:childTnLst>
              </p:cTn>
              <p:nextCondLst>
                <p:cond evt="onClick" delay="0">
                  <p:tgtEl>
                    <p:spTgt spid="6"/>
                  </p:tgtEl>
                </p:cond>
              </p:nextCondLst>
            </p:seq>
            <p:audio>
              <p:cMediaNode vol="80000">
                <p:cTn id="8" fill="hold" display="0">
                  <p:stCondLst>
                    <p:cond delay="indefinite"/>
                  </p:stCondLst>
                  <p:endCondLst>
                    <p:cond evt="onStopAudio" delay="0">
                      <p:tgtEl>
                        <p:sldTgt/>
                      </p:tgtEl>
                    </p:cond>
                  </p:endCondLst>
                </p:cTn>
                <p:tgtEl>
                  <p:spTgt spid="6"/>
                </p:tgtEl>
              </p:cMediaNode>
            </p:audio>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1685</TotalTime>
  <Words>2001</Words>
  <Application>Microsoft Office PowerPoint</Application>
  <PresentationFormat>On-screen Show (4:3)</PresentationFormat>
  <Paragraphs>317</Paragraphs>
  <Slides>44</Slides>
  <Notes>0</Notes>
  <HiddenSlides>0</HiddenSlides>
  <MMClips>85</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Paper</vt:lpstr>
      <vt:lpstr>Ethics Awareness for Construction Personnel</vt:lpstr>
      <vt:lpstr>Introduction</vt:lpstr>
      <vt:lpstr>Introduction</vt:lpstr>
      <vt:lpstr>Introduction</vt:lpstr>
      <vt:lpstr>What are Ethics?</vt:lpstr>
      <vt:lpstr>DOTD QA/QC Program</vt:lpstr>
      <vt:lpstr>DOTD QA/QC Program</vt:lpstr>
      <vt:lpstr>DOTD QA/QC Program</vt:lpstr>
      <vt:lpstr>DOTD QA/QC Program</vt:lpstr>
      <vt:lpstr>DOTD QA/QC Program</vt:lpstr>
      <vt:lpstr>DOTD QA/QC Program</vt:lpstr>
      <vt:lpstr>DOTD QA/QC Program</vt:lpstr>
      <vt:lpstr>DOTD QA/QC Program</vt:lpstr>
      <vt:lpstr>DOTD QA/QC Program</vt:lpstr>
      <vt:lpstr>DOTD QA/QC Program</vt:lpstr>
      <vt:lpstr>DOTD QA/QC Program</vt:lpstr>
      <vt:lpstr>DOTD QA/QC Program</vt:lpstr>
      <vt:lpstr>DOTD QA/QC Program</vt:lpstr>
      <vt:lpstr>DOTD QA/QC Program</vt:lpstr>
      <vt:lpstr>Falsification of Documentation</vt:lpstr>
      <vt:lpstr>Falsification of Documentation</vt:lpstr>
      <vt:lpstr>Falsification of Documentation</vt:lpstr>
      <vt:lpstr>Falsification of Documentation</vt:lpstr>
      <vt:lpstr>Falsification of Documentation</vt:lpstr>
      <vt:lpstr>Falsification of Documentation</vt:lpstr>
      <vt:lpstr>Falsification of Documentation</vt:lpstr>
      <vt:lpstr>Conflict of Interest</vt:lpstr>
      <vt:lpstr>Conflict of Interest</vt:lpstr>
      <vt:lpstr>Conflict of Interest</vt:lpstr>
      <vt:lpstr>Conflict of Interest</vt:lpstr>
      <vt:lpstr>Conflict of Interest</vt:lpstr>
      <vt:lpstr>Differences in Conflict of Interest, Gratuities, and Bribes</vt:lpstr>
      <vt:lpstr>Acceptance of Gifts</vt:lpstr>
      <vt:lpstr>Personal Use of Agency Property</vt:lpstr>
      <vt:lpstr>Reporting Ethical Concerns</vt:lpstr>
      <vt:lpstr>Reporting Ethical Concerns</vt:lpstr>
      <vt:lpstr>Reporting Ethical Concerns</vt:lpstr>
      <vt:lpstr>Making Ethical Choices</vt:lpstr>
      <vt:lpstr>Making Ethical Choices</vt:lpstr>
      <vt:lpstr>Making Ethical Choices</vt:lpstr>
      <vt:lpstr>Consequences</vt:lpstr>
      <vt:lpstr>Making Ethical Choices</vt:lpstr>
      <vt:lpstr>  Benefits of Ethics in the Workplace</vt:lpstr>
      <vt:lpstr>ENGINEERING TECHNICIANS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Rex J. Ransome</dc:creator>
  <cp:lastModifiedBy>Rex Ransome</cp:lastModifiedBy>
  <cp:revision>151</cp:revision>
  <dcterms:created xsi:type="dcterms:W3CDTF">2009-06-15T14:47:05Z</dcterms:created>
  <dcterms:modified xsi:type="dcterms:W3CDTF">2011-02-22T22:09:06Z</dcterms:modified>
</cp:coreProperties>
</file>