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258" r:id="rId4"/>
    <p:sldId id="260" r:id="rId5"/>
    <p:sldId id="261" r:id="rId6"/>
    <p:sldId id="262" r:id="rId7"/>
    <p:sldId id="263" r:id="rId8"/>
    <p:sldId id="264" r:id="rId9"/>
    <p:sldId id="286" r:id="rId10"/>
    <p:sldId id="287" r:id="rId11"/>
    <p:sldId id="288" r:id="rId12"/>
    <p:sldId id="289" r:id="rId13"/>
    <p:sldId id="290" r:id="rId14"/>
    <p:sldId id="265" r:id="rId15"/>
    <p:sldId id="291" r:id="rId16"/>
    <p:sldId id="266" r:id="rId17"/>
    <p:sldId id="292" r:id="rId18"/>
    <p:sldId id="293" r:id="rId19"/>
    <p:sldId id="294" r:id="rId20"/>
    <p:sldId id="267" r:id="rId21"/>
    <p:sldId id="295" r:id="rId22"/>
    <p:sldId id="296" r:id="rId23"/>
    <p:sldId id="268" r:id="rId24"/>
    <p:sldId id="269" r:id="rId25"/>
    <p:sldId id="297" r:id="rId26"/>
    <p:sldId id="285" r:id="rId27"/>
    <p:sldId id="298" r:id="rId28"/>
    <p:sldId id="270" r:id="rId29"/>
    <p:sldId id="299" r:id="rId30"/>
    <p:sldId id="300" r:id="rId31"/>
    <p:sldId id="301" r:id="rId32"/>
    <p:sldId id="271" r:id="rId33"/>
    <p:sldId id="272" r:id="rId34"/>
    <p:sldId id="273" r:id="rId35"/>
    <p:sldId id="274" r:id="rId36"/>
    <p:sldId id="275" r:id="rId37"/>
    <p:sldId id="302" r:id="rId38"/>
    <p:sldId id="303" r:id="rId39"/>
    <p:sldId id="304" r:id="rId40"/>
    <p:sldId id="276" r:id="rId41"/>
    <p:sldId id="277" r:id="rId42"/>
    <p:sldId id="278" r:id="rId43"/>
    <p:sldId id="305" r:id="rId44"/>
    <p:sldId id="279" r:id="rId45"/>
    <p:sldId id="280" r:id="rId46"/>
    <p:sldId id="306" r:id="rId47"/>
    <p:sldId id="281" r:id="rId48"/>
    <p:sldId id="307" r:id="rId49"/>
    <p:sldId id="282" r:id="rId50"/>
    <p:sldId id="309" r:id="rId51"/>
    <p:sldId id="310" r:id="rId52"/>
    <p:sldId id="283" r:id="rId53"/>
    <p:sldId id="284"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5517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718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44221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5475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3529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4873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84288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68746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56470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79350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35919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20345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28540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539192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4420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8546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9531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73928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4859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02399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18121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54995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49870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474526-10BC-41A8-B424-D5E7EDBB6369}" type="datetimeFigureOut">
              <a:rPr lang="en-US" smtClean="0">
                <a:solidFill>
                  <a:prstClr val="black">
                    <a:tint val="75000"/>
                  </a:prstClr>
                </a:solidFill>
              </a:rPr>
              <a:pPr/>
              <a:t>11/14/2016</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874CB-73C8-49F7-A0F6-F902B2287F6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86066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en.wikipedia.org/wiki/Structural_health_monitoring" TargetMode="Externa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hyperlink" Target="https://en.wikipedia.org/wiki/Sensor" TargetMode="Externa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hyperlink" Target="https://www.campbellsci.com/louisiana-bridge-avw206" TargetMode="Externa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hyperlink" Target="https://www.cs.utah.edu/~jeffp/teaching/cs5140/L19-Noise.pdf" TargetMode="Externa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163651"/>
            <a:ext cx="9144000" cy="920052"/>
          </a:xfrm>
        </p:spPr>
        <p:txBody>
          <a:bodyPr/>
          <a:lstStyle/>
          <a:p>
            <a:r>
              <a:rPr lang="en-US" dirty="0" smtClean="0"/>
              <a:t>FEM1:</a:t>
            </a:r>
            <a:endParaRPr lang="en-US" dirty="0"/>
          </a:p>
        </p:txBody>
      </p:sp>
      <p:sp>
        <p:nvSpPr>
          <p:cNvPr id="3" name="Subtitle 2"/>
          <p:cNvSpPr>
            <a:spLocks noGrp="1"/>
          </p:cNvSpPr>
          <p:nvPr>
            <p:ph type="subTitle" idx="1"/>
          </p:nvPr>
        </p:nvSpPr>
        <p:spPr>
          <a:xfrm>
            <a:off x="1524000" y="3083703"/>
            <a:ext cx="9144000" cy="1655762"/>
          </a:xfrm>
        </p:spPr>
        <p:txBody>
          <a:bodyPr>
            <a:normAutofit/>
          </a:bodyPr>
          <a:lstStyle/>
          <a:p>
            <a:r>
              <a:rPr lang="en-US" sz="5400" b="1" i="1" dirty="0">
                <a:latin typeface="+mj-lt"/>
              </a:rPr>
              <a:t>An Introduction to Structural Health Monitoring</a:t>
            </a:r>
          </a:p>
        </p:txBody>
      </p:sp>
    </p:spTree>
    <p:extLst>
      <p:ext uri="{BB962C8B-B14F-4D97-AF65-F5344CB8AC3E}">
        <p14:creationId xmlns:p14="http://schemas.microsoft.com/office/powerpoint/2010/main" val="1811401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(6)</a:t>
            </a:r>
            <a:endParaRPr lang="en-US" dirty="0"/>
          </a:p>
        </p:txBody>
      </p:sp>
      <p:sp>
        <p:nvSpPr>
          <p:cNvPr id="3" name="Content Placeholder 2"/>
          <p:cNvSpPr>
            <a:spLocks noGrp="1"/>
          </p:cNvSpPr>
          <p:nvPr>
            <p:ph idx="1"/>
          </p:nvPr>
        </p:nvSpPr>
        <p:spPr/>
        <p:txBody>
          <a:bodyPr/>
          <a:lstStyle/>
          <a:p>
            <a:endParaRPr lang="en-US" dirty="0" smtClean="0"/>
          </a:p>
          <a:p>
            <a:pPr marL="0" indent="0">
              <a:buNone/>
            </a:pPr>
            <a:endParaRPr lang="en-US" dirty="0"/>
          </a:p>
          <a:p>
            <a:pPr marL="0" indent="0">
              <a:buNone/>
            </a:pPr>
            <a:endParaRPr lang="en-US" dirty="0" smtClean="0"/>
          </a:p>
          <a:p>
            <a:pPr marL="0" indent="0">
              <a:buNone/>
            </a:pPr>
            <a:r>
              <a:rPr lang="en-US" dirty="0" smtClean="0"/>
              <a:t>Considering </a:t>
            </a:r>
            <a:r>
              <a:rPr lang="en-US" dirty="0"/>
              <a:t>the diagnosis function only, SHM “is a new and improved way to make a </a:t>
            </a:r>
            <a:r>
              <a:rPr lang="en-US" b="1" dirty="0" smtClean="0"/>
              <a:t>non-destructive evaluation </a:t>
            </a:r>
            <a:r>
              <a:rPr lang="en-US" dirty="0" smtClean="0"/>
              <a:t>(NDE).”</a:t>
            </a:r>
            <a:endParaRPr lang="en-US" dirty="0"/>
          </a:p>
          <a:p>
            <a:endParaRPr lang="en-US" dirty="0"/>
          </a:p>
        </p:txBody>
      </p:sp>
    </p:spTree>
    <p:extLst>
      <p:ext uri="{BB962C8B-B14F-4D97-AF65-F5344CB8AC3E}">
        <p14:creationId xmlns:p14="http://schemas.microsoft.com/office/powerpoint/2010/main" val="1246590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(7)</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Actually </a:t>
            </a:r>
            <a:r>
              <a:rPr lang="en-US" dirty="0"/>
              <a:t>SHM is much more than a </a:t>
            </a:r>
            <a:r>
              <a:rPr lang="en-US" dirty="0"/>
              <a:t>n</a:t>
            </a:r>
            <a:r>
              <a:rPr lang="en-US" dirty="0" smtClean="0"/>
              <a:t>on-destructive evaluation. </a:t>
            </a:r>
            <a:r>
              <a:rPr lang="en-US" dirty="0"/>
              <a:t>“It involves the integration of sensors, possible smart materials, data transmission, computational power, and processing ability inside the structures.”</a:t>
            </a:r>
          </a:p>
          <a:p>
            <a:endParaRPr lang="en-US" dirty="0"/>
          </a:p>
        </p:txBody>
      </p:sp>
    </p:spTree>
    <p:extLst>
      <p:ext uri="{BB962C8B-B14F-4D97-AF65-F5344CB8AC3E}">
        <p14:creationId xmlns:p14="http://schemas.microsoft.com/office/powerpoint/2010/main" val="3861421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(8)</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SHM </a:t>
            </a:r>
            <a:r>
              <a:rPr lang="en-US" dirty="0"/>
              <a:t>makes it possible “to reconsider the design of the structure and the full management of the structure itself and of the structure considered as part of a wider system.”</a:t>
            </a:r>
          </a:p>
          <a:p>
            <a:endParaRPr lang="en-US" dirty="0"/>
          </a:p>
        </p:txBody>
      </p:sp>
    </p:spTree>
    <p:extLst>
      <p:ext uri="{BB962C8B-B14F-4D97-AF65-F5344CB8AC3E}">
        <p14:creationId xmlns:p14="http://schemas.microsoft.com/office/powerpoint/2010/main" val="1985945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(9)</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a:t>
            </a:r>
            <a:r>
              <a:rPr lang="en-US" dirty="0"/>
              <a:t>The process of implementing a damage identification strategy for aerospace, civil and mechanical engineering infrastructure is referred to as structural health monitoring (SHM).” (Farrar and Worden, 2007) </a:t>
            </a:r>
          </a:p>
          <a:p>
            <a:endParaRPr lang="en-US" dirty="0"/>
          </a:p>
        </p:txBody>
      </p:sp>
    </p:spTree>
    <p:extLst>
      <p:ext uri="{BB962C8B-B14F-4D97-AF65-F5344CB8AC3E}">
        <p14:creationId xmlns:p14="http://schemas.microsoft.com/office/powerpoint/2010/main" val="2275213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(10)</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SHM </a:t>
            </a:r>
            <a:r>
              <a:rPr lang="en-US" dirty="0"/>
              <a:t>“can be defined as a non-destructive in-situ structural evaluation method that uses several types of sensors which are attached to, or embedded in, a structure.” The data collected “can be used to assess safety, integrity, strength or performance of the structure and identify damage at its onset.” (</a:t>
            </a:r>
            <a:r>
              <a:rPr lang="en-US" dirty="0" err="1"/>
              <a:t>Bisby</a:t>
            </a:r>
            <a:r>
              <a:rPr lang="en-US" dirty="0"/>
              <a:t>, 2004)</a:t>
            </a:r>
          </a:p>
          <a:p>
            <a:endParaRPr lang="en-US" dirty="0"/>
          </a:p>
        </p:txBody>
      </p:sp>
    </p:spTree>
    <p:extLst>
      <p:ext uri="{BB962C8B-B14F-4D97-AF65-F5344CB8AC3E}">
        <p14:creationId xmlns:p14="http://schemas.microsoft.com/office/powerpoint/2010/main" val="2502770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(11)</a:t>
            </a:r>
            <a:endParaRPr lang="en-US" dirty="0"/>
          </a:p>
        </p:txBody>
      </p:sp>
      <p:sp>
        <p:nvSpPr>
          <p:cNvPr id="3" name="Content Placeholder 2"/>
          <p:cNvSpPr>
            <a:spLocks noGrp="1"/>
          </p:cNvSpPr>
          <p:nvPr>
            <p:ph idx="1"/>
          </p:nvPr>
        </p:nvSpPr>
        <p:spPr/>
        <p:txBody>
          <a:bodyPr>
            <a:normAutofit/>
          </a:bodyPr>
          <a:lstStyle/>
          <a:p>
            <a:endParaRPr lang="en-US" dirty="0" smtClean="0"/>
          </a:p>
          <a:p>
            <a:pPr marL="0" indent="0">
              <a:buNone/>
            </a:pPr>
            <a:endParaRPr lang="en-US" dirty="0"/>
          </a:p>
          <a:p>
            <a:pPr marL="0" indent="0">
              <a:buNone/>
            </a:pPr>
            <a:r>
              <a:rPr lang="en-US" dirty="0" smtClean="0"/>
              <a:t>“</a:t>
            </a:r>
            <a:r>
              <a:rPr lang="en-US" dirty="0"/>
              <a:t>The SHM process involves the observation of a system over time using periodically sampled dynamic response measurements from an array of sensors, the extraction of damage-sensitive features from these measurements, and the statistical analysis of these features to determine the current state of system health</a:t>
            </a:r>
            <a:r>
              <a:rPr lang="en-US" dirty="0" smtClean="0"/>
              <a:t>.”</a:t>
            </a:r>
            <a:endParaRPr lang="en-US" dirty="0"/>
          </a:p>
          <a:p>
            <a:endParaRPr lang="en-US" dirty="0"/>
          </a:p>
        </p:txBody>
      </p:sp>
    </p:spTree>
    <p:extLst>
      <p:ext uri="{BB962C8B-B14F-4D97-AF65-F5344CB8AC3E}">
        <p14:creationId xmlns:p14="http://schemas.microsoft.com/office/powerpoint/2010/main" val="1660517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(12)</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a:p>
          <a:p>
            <a:pPr marL="0" indent="0">
              <a:buNone/>
            </a:pPr>
            <a:r>
              <a:rPr lang="en-US" dirty="0" smtClean="0"/>
              <a:t>“</a:t>
            </a:r>
            <a:r>
              <a:rPr lang="en-US" dirty="0"/>
              <a:t>For long term SHM, the output of this process is periodically updated information regarding the ability of the structure to perform its intended function in light of the inevitable aging and degradation resulting from operational environments.”</a:t>
            </a:r>
          </a:p>
          <a:p>
            <a:endParaRPr lang="en-US" dirty="0"/>
          </a:p>
        </p:txBody>
      </p:sp>
    </p:spTree>
    <p:extLst>
      <p:ext uri="{BB962C8B-B14F-4D97-AF65-F5344CB8AC3E}">
        <p14:creationId xmlns:p14="http://schemas.microsoft.com/office/powerpoint/2010/main" val="2024873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(13)</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a:t>
            </a:r>
            <a:r>
              <a:rPr lang="en-US" dirty="0"/>
              <a:t>After extreme events, such as earthquakes or blast loading, SHM is used for rapid condition screening and aims to provide, in near real time, reliable information regarding the integrity of the structure.[1]”</a:t>
            </a:r>
          </a:p>
          <a:p>
            <a:endParaRPr lang="en-US" dirty="0"/>
          </a:p>
        </p:txBody>
      </p:sp>
    </p:spTree>
    <p:extLst>
      <p:ext uri="{BB962C8B-B14F-4D97-AF65-F5344CB8AC3E}">
        <p14:creationId xmlns:p14="http://schemas.microsoft.com/office/powerpoint/2010/main" val="3150243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(14)</a:t>
            </a:r>
            <a:endParaRPr lang="en-US" dirty="0"/>
          </a:p>
        </p:txBody>
      </p:sp>
      <p:sp>
        <p:nvSpPr>
          <p:cNvPr id="3" name="Content Placeholder 2"/>
          <p:cNvSpPr>
            <a:spLocks noGrp="1"/>
          </p:cNvSpPr>
          <p:nvPr>
            <p:ph idx="1"/>
          </p:nvPr>
        </p:nvSpPr>
        <p:spPr/>
        <p:txBody>
          <a:bodyPr/>
          <a:lstStyle/>
          <a:p>
            <a:endParaRPr lang="en-US" dirty="0" smtClean="0"/>
          </a:p>
          <a:p>
            <a:pPr marL="0" indent="0">
              <a:buNone/>
            </a:pPr>
            <a:endParaRPr lang="en-US" dirty="0" smtClean="0"/>
          </a:p>
          <a:p>
            <a:pPr marL="0" indent="0">
              <a:buNone/>
            </a:pPr>
            <a:r>
              <a:rPr lang="en-US" dirty="0" smtClean="0"/>
              <a:t>The </a:t>
            </a:r>
            <a:r>
              <a:rPr lang="en-US" dirty="0"/>
              <a:t>Illinois SHM Project describes SHM as “The ability to continuously monitor the integrity of civil infrastructure in real time” as a means “to reduce maintenance and inspection costs, while providing for increased safety to the public.” They cite that it is particularly imperative for evacuation routes and facilities be evaluated for safety after natural disasters.</a:t>
            </a:r>
          </a:p>
          <a:p>
            <a:endParaRPr lang="en-US" dirty="0"/>
          </a:p>
        </p:txBody>
      </p:sp>
    </p:spTree>
    <p:extLst>
      <p:ext uri="{BB962C8B-B14F-4D97-AF65-F5344CB8AC3E}">
        <p14:creationId xmlns:p14="http://schemas.microsoft.com/office/powerpoint/2010/main" val="427682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(15)</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a:p>
          <a:p>
            <a:pPr marL="0" indent="0">
              <a:buNone/>
            </a:pPr>
            <a:r>
              <a:rPr lang="en-US" dirty="0" smtClean="0"/>
              <a:t>These </a:t>
            </a:r>
            <a:r>
              <a:rPr lang="en-US" dirty="0"/>
              <a:t>definitions/descriptions have introduced a couple words which should be defined. </a:t>
            </a:r>
            <a:endParaRPr lang="en-US" dirty="0" smtClean="0"/>
          </a:p>
          <a:p>
            <a:pPr lvl="1"/>
            <a:r>
              <a:rPr lang="en-US" sz="2800" dirty="0" smtClean="0"/>
              <a:t>Damage</a:t>
            </a:r>
          </a:p>
          <a:p>
            <a:pPr lvl="1"/>
            <a:r>
              <a:rPr lang="en-US" sz="2800" dirty="0" smtClean="0"/>
              <a:t>Sensor</a:t>
            </a:r>
            <a:endParaRPr lang="en-US" sz="2800" dirty="0"/>
          </a:p>
          <a:p>
            <a:endParaRPr lang="en-US" dirty="0"/>
          </a:p>
        </p:txBody>
      </p:sp>
    </p:spTree>
    <p:extLst>
      <p:ext uri="{BB962C8B-B14F-4D97-AF65-F5344CB8AC3E}">
        <p14:creationId xmlns:p14="http://schemas.microsoft.com/office/powerpoint/2010/main" val="482491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Purpose</a:t>
            </a:r>
            <a:endParaRPr lang="en-US" i="1" dirty="0"/>
          </a:p>
        </p:txBody>
      </p:sp>
      <p:sp>
        <p:nvSpPr>
          <p:cNvPr id="3" name="Content Placeholder 2"/>
          <p:cNvSpPr>
            <a:spLocks noGrp="1"/>
          </p:cNvSpPr>
          <p:nvPr>
            <p:ph idx="1"/>
          </p:nvPr>
        </p:nvSpPr>
        <p:spPr>
          <a:xfrm>
            <a:off x="838200" y="2249085"/>
            <a:ext cx="10515600" cy="4351338"/>
          </a:xfrm>
        </p:spPr>
        <p:txBody>
          <a:bodyPr/>
          <a:lstStyle/>
          <a:p>
            <a:r>
              <a:rPr lang="en-US" dirty="0"/>
              <a:t>T</a:t>
            </a:r>
            <a:r>
              <a:rPr lang="en-US" dirty="0" smtClean="0"/>
              <a:t>o </a:t>
            </a:r>
            <a:r>
              <a:rPr lang="en-US" dirty="0"/>
              <a:t>acquaint you with the fundamentals of Structural Health Monitoring (SHM) with specific application to </a:t>
            </a:r>
            <a:r>
              <a:rPr lang="en-US" dirty="0" smtClean="0"/>
              <a:t>bridges.</a:t>
            </a:r>
          </a:p>
          <a:p>
            <a:r>
              <a:rPr lang="en-US" dirty="0" smtClean="0"/>
              <a:t>To </a:t>
            </a:r>
            <a:r>
              <a:rPr lang="en-US" dirty="0"/>
              <a:t>develop a vocabulary of terms used in SHM and gain insight into the components and </a:t>
            </a:r>
            <a:r>
              <a:rPr lang="en-US" dirty="0" smtClean="0"/>
              <a:t>systems </a:t>
            </a:r>
            <a:r>
              <a:rPr lang="en-US" dirty="0"/>
              <a:t>commonly used in SHM </a:t>
            </a:r>
            <a:r>
              <a:rPr lang="en-US" dirty="0" smtClean="0"/>
              <a:t>applications.</a:t>
            </a:r>
          </a:p>
          <a:p>
            <a:r>
              <a:rPr lang="en-US" dirty="0" smtClean="0"/>
              <a:t>To identify the ways </a:t>
            </a:r>
            <a:r>
              <a:rPr lang="en-US" dirty="0"/>
              <a:t>in which SHM systems are being used in contemporary bridge design and </a:t>
            </a:r>
            <a:r>
              <a:rPr lang="en-US" dirty="0" smtClean="0"/>
              <a:t>maintenance.</a:t>
            </a:r>
            <a:endParaRPr lang="en-US" dirty="0"/>
          </a:p>
        </p:txBody>
      </p:sp>
    </p:spTree>
    <p:extLst>
      <p:ext uri="{BB962C8B-B14F-4D97-AF65-F5344CB8AC3E}">
        <p14:creationId xmlns:p14="http://schemas.microsoft.com/office/powerpoint/2010/main" val="757595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(16)</a:t>
            </a:r>
            <a:endParaRPr lang="en-US" dirty="0"/>
          </a:p>
        </p:txBody>
      </p:sp>
      <p:sp>
        <p:nvSpPr>
          <p:cNvPr id="3" name="Content Placeholder 2"/>
          <p:cNvSpPr>
            <a:spLocks noGrp="1"/>
          </p:cNvSpPr>
          <p:nvPr>
            <p:ph idx="1"/>
          </p:nvPr>
        </p:nvSpPr>
        <p:spPr/>
        <p:txBody>
          <a:bodyPr>
            <a:normAutofit/>
          </a:bodyPr>
          <a:lstStyle/>
          <a:p>
            <a:pPr marL="457200" lvl="1" indent="0">
              <a:buNone/>
            </a:pPr>
            <a:r>
              <a:rPr lang="en-US" sz="2800" b="1" dirty="0" smtClean="0"/>
              <a:t>Damage</a:t>
            </a:r>
          </a:p>
          <a:p>
            <a:pPr marL="457200" lvl="1" indent="0">
              <a:buNone/>
            </a:pPr>
            <a:endParaRPr lang="en-US" sz="2800" b="1" dirty="0" smtClean="0"/>
          </a:p>
          <a:p>
            <a:pPr marL="457200" lvl="1" indent="0">
              <a:buNone/>
            </a:pPr>
            <a:r>
              <a:rPr lang="en-US" sz="2800" dirty="0" smtClean="0"/>
              <a:t>“Defined </a:t>
            </a:r>
            <a:r>
              <a:rPr lang="en-US" sz="2800" dirty="0"/>
              <a:t>as changes to the material and/or geometric properties of a structural system, including changes to the boundary conditions and system connectivity, which adversely affect the system’s performance.” </a:t>
            </a:r>
            <a:endParaRPr lang="en-US" sz="2800" dirty="0" smtClean="0"/>
          </a:p>
          <a:p>
            <a:pPr marL="457200" lvl="1" indent="0">
              <a:buNone/>
            </a:pPr>
            <a:r>
              <a:rPr lang="en-US" sz="2800" dirty="0" smtClean="0">
                <a:hlinkClick r:id="rId2"/>
              </a:rPr>
              <a:t>https</a:t>
            </a:r>
            <a:r>
              <a:rPr lang="en-US" sz="2800" dirty="0">
                <a:hlinkClick r:id="rId2"/>
              </a:rPr>
              <a:t>://</a:t>
            </a:r>
            <a:r>
              <a:rPr lang="en-US" sz="2800" dirty="0" smtClean="0">
                <a:hlinkClick r:id="rId2"/>
              </a:rPr>
              <a:t>en.wikipedia.org/wiki/Structural_health_monitoring</a:t>
            </a:r>
            <a:endParaRPr lang="en-US" sz="2800" dirty="0"/>
          </a:p>
          <a:p>
            <a:endParaRPr lang="en-US" sz="3200" dirty="0"/>
          </a:p>
        </p:txBody>
      </p:sp>
    </p:spTree>
    <p:extLst>
      <p:ext uri="{BB962C8B-B14F-4D97-AF65-F5344CB8AC3E}">
        <p14:creationId xmlns:p14="http://schemas.microsoft.com/office/powerpoint/2010/main" val="30524258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(17)</a:t>
            </a:r>
            <a:endParaRPr lang="en-US" dirty="0"/>
          </a:p>
        </p:txBody>
      </p:sp>
      <p:sp>
        <p:nvSpPr>
          <p:cNvPr id="3" name="Content Placeholder 2"/>
          <p:cNvSpPr>
            <a:spLocks noGrp="1"/>
          </p:cNvSpPr>
          <p:nvPr>
            <p:ph idx="1"/>
          </p:nvPr>
        </p:nvSpPr>
        <p:spPr/>
        <p:txBody>
          <a:bodyPr/>
          <a:lstStyle/>
          <a:p>
            <a:pPr marL="0" indent="0">
              <a:buNone/>
            </a:pPr>
            <a:r>
              <a:rPr lang="en-US" b="1" dirty="0" smtClean="0"/>
              <a:t>Sensor</a:t>
            </a:r>
          </a:p>
          <a:p>
            <a:pPr marL="0" indent="0">
              <a:buNone/>
            </a:pPr>
            <a:endParaRPr lang="en-US" b="1" dirty="0" smtClean="0"/>
          </a:p>
          <a:p>
            <a:pPr marL="0" indent="0">
              <a:buNone/>
            </a:pPr>
            <a:r>
              <a:rPr lang="en-US" dirty="0" smtClean="0"/>
              <a:t>“A </a:t>
            </a:r>
            <a:r>
              <a:rPr lang="en-US" dirty="0"/>
              <a:t>device whose purpose is to detect events or changes in its environment, and then provide a corresponding output. A sensor is a type of transducer; sensors may provide various types of output, but typically use electrical or optical signals.” </a:t>
            </a:r>
            <a:endParaRPr lang="en-US" dirty="0" smtClean="0"/>
          </a:p>
          <a:p>
            <a:pPr marL="0" indent="0">
              <a:buNone/>
            </a:pPr>
            <a:r>
              <a:rPr lang="en-US" dirty="0" smtClean="0">
                <a:hlinkClick r:id="rId2"/>
              </a:rPr>
              <a:t>https</a:t>
            </a:r>
            <a:r>
              <a:rPr lang="en-US" dirty="0">
                <a:hlinkClick r:id="rId2"/>
              </a:rPr>
              <a:t>://</a:t>
            </a:r>
            <a:r>
              <a:rPr lang="en-US" dirty="0" smtClean="0">
                <a:hlinkClick r:id="rId2"/>
              </a:rPr>
              <a:t>en.wikipedia.org/wiki/Sensor</a:t>
            </a:r>
            <a:endParaRPr lang="en-US" dirty="0"/>
          </a:p>
          <a:p>
            <a:endParaRPr lang="en-US" dirty="0"/>
          </a:p>
        </p:txBody>
      </p:sp>
    </p:spTree>
    <p:extLst>
      <p:ext uri="{BB962C8B-B14F-4D97-AF65-F5344CB8AC3E}">
        <p14:creationId xmlns:p14="http://schemas.microsoft.com/office/powerpoint/2010/main" val="931401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Questions to </a:t>
            </a:r>
            <a:r>
              <a:rPr lang="en-US" i="1" dirty="0" smtClean="0"/>
              <a:t>Think </a:t>
            </a:r>
            <a:r>
              <a:rPr lang="en-US" i="1" dirty="0"/>
              <a:t>A</a:t>
            </a:r>
            <a:r>
              <a:rPr lang="en-US" i="1" dirty="0" smtClean="0"/>
              <a:t>bout</a:t>
            </a:r>
            <a:endParaRPr lang="en-US" i="1"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1</a:t>
            </a:r>
            <a:r>
              <a:rPr lang="en-US" dirty="0"/>
              <a:t>. What are the common features of the definitions/descriptions?</a:t>
            </a:r>
          </a:p>
          <a:p>
            <a:pPr marL="0" indent="0">
              <a:buNone/>
            </a:pPr>
            <a:r>
              <a:rPr lang="en-US" dirty="0"/>
              <a:t>2. Thinking about your Mechanics of Materials Laboratory course, what kind of sensors could </a:t>
            </a:r>
            <a:r>
              <a:rPr lang="en-US" dirty="0" smtClean="0"/>
              <a:t>you (or did you) </a:t>
            </a:r>
            <a:r>
              <a:rPr lang="en-US" dirty="0"/>
              <a:t>use to measure: </a:t>
            </a:r>
            <a:endParaRPr lang="en-US" dirty="0" smtClean="0"/>
          </a:p>
          <a:p>
            <a:pPr marL="0" indent="0">
              <a:buNone/>
            </a:pPr>
            <a:r>
              <a:rPr lang="en-US" dirty="0"/>
              <a:t>	</a:t>
            </a:r>
            <a:r>
              <a:rPr lang="en-US" dirty="0" smtClean="0"/>
              <a:t>(</a:t>
            </a:r>
            <a:r>
              <a:rPr lang="en-US" dirty="0"/>
              <a:t>a) </a:t>
            </a:r>
            <a:r>
              <a:rPr lang="en-US" dirty="0" smtClean="0"/>
              <a:t>load?</a:t>
            </a:r>
            <a:endParaRPr lang="en-US" dirty="0"/>
          </a:p>
          <a:p>
            <a:pPr marL="0" indent="0">
              <a:buNone/>
            </a:pPr>
            <a:r>
              <a:rPr lang="en-US" dirty="0" smtClean="0"/>
              <a:t>	(b</a:t>
            </a:r>
            <a:r>
              <a:rPr lang="en-US" dirty="0"/>
              <a:t>) </a:t>
            </a:r>
            <a:r>
              <a:rPr lang="en-US" dirty="0" smtClean="0"/>
              <a:t>deflection?</a:t>
            </a:r>
            <a:endParaRPr lang="en-US" dirty="0"/>
          </a:p>
          <a:p>
            <a:pPr marL="0" indent="0">
              <a:buNone/>
            </a:pPr>
            <a:r>
              <a:rPr lang="en-US" dirty="0" smtClean="0"/>
              <a:t>	(c</a:t>
            </a:r>
            <a:r>
              <a:rPr lang="en-US" dirty="0"/>
              <a:t>) </a:t>
            </a:r>
            <a:r>
              <a:rPr lang="en-US" dirty="0" smtClean="0"/>
              <a:t>strain?</a:t>
            </a:r>
            <a:endParaRPr lang="en-US" dirty="0"/>
          </a:p>
          <a:p>
            <a:pPr marL="0" indent="0">
              <a:buNone/>
            </a:pPr>
            <a:r>
              <a:rPr lang="en-US" dirty="0" smtClean="0"/>
              <a:t>	(d</a:t>
            </a:r>
            <a:r>
              <a:rPr lang="en-US" dirty="0"/>
              <a:t>) temperature?</a:t>
            </a:r>
          </a:p>
          <a:p>
            <a:endParaRPr lang="en-US" dirty="0"/>
          </a:p>
        </p:txBody>
      </p:sp>
    </p:spTree>
    <p:extLst>
      <p:ext uri="{BB962C8B-B14F-4D97-AF65-F5344CB8AC3E}">
        <p14:creationId xmlns:p14="http://schemas.microsoft.com/office/powerpoint/2010/main" val="153841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Purposes of Structural Health </a:t>
            </a:r>
            <a:r>
              <a:rPr lang="en-US" i="1" dirty="0" smtClean="0"/>
              <a:t>Monitoring (1)</a:t>
            </a:r>
            <a:endParaRPr lang="en-US" i="1" dirty="0"/>
          </a:p>
        </p:txBody>
      </p:sp>
      <p:sp>
        <p:nvSpPr>
          <p:cNvPr id="3" name="Content Placeholder 2"/>
          <p:cNvSpPr>
            <a:spLocks noGrp="1"/>
          </p:cNvSpPr>
          <p:nvPr>
            <p:ph idx="1"/>
          </p:nvPr>
        </p:nvSpPr>
        <p:spPr/>
        <p:txBody>
          <a:bodyPr>
            <a:normAutofit/>
          </a:bodyPr>
          <a:lstStyle/>
          <a:p>
            <a:pPr lvl="1"/>
            <a:endParaRPr lang="en-US" sz="2800" dirty="0" smtClean="0"/>
          </a:p>
          <a:p>
            <a:pPr lvl="1"/>
            <a:endParaRPr lang="en-US" sz="2800" dirty="0"/>
          </a:p>
          <a:p>
            <a:pPr lvl="1"/>
            <a:r>
              <a:rPr lang="en-US" sz="2800" dirty="0" smtClean="0"/>
              <a:t>“</a:t>
            </a:r>
            <a:r>
              <a:rPr lang="en-US" sz="2800" dirty="0"/>
              <a:t>Determine actual behavior and compare to assumptions used in the analysis</a:t>
            </a:r>
            <a:r>
              <a:rPr lang="en-US" sz="2800" dirty="0" smtClean="0"/>
              <a:t>.”</a:t>
            </a:r>
            <a:endParaRPr lang="en-US" sz="2800" dirty="0"/>
          </a:p>
          <a:p>
            <a:pPr lvl="1"/>
            <a:r>
              <a:rPr lang="en-US" sz="2800" dirty="0" smtClean="0"/>
              <a:t>“</a:t>
            </a:r>
            <a:r>
              <a:rPr lang="en-US" sz="2800" dirty="0"/>
              <a:t>Determine actual loading and compare to design loading</a:t>
            </a:r>
            <a:r>
              <a:rPr lang="en-US" sz="2800" dirty="0" smtClean="0"/>
              <a:t>.”</a:t>
            </a:r>
            <a:endParaRPr lang="en-US" sz="2800" dirty="0"/>
          </a:p>
          <a:p>
            <a:pPr lvl="1"/>
            <a:r>
              <a:rPr lang="en-US" sz="2800" dirty="0" smtClean="0"/>
              <a:t>“</a:t>
            </a:r>
            <a:r>
              <a:rPr lang="en-US" sz="2800" dirty="0"/>
              <a:t>Evaluate durability of structure to environmental, operational, and load conditions.” </a:t>
            </a:r>
          </a:p>
        </p:txBody>
      </p:sp>
    </p:spTree>
    <p:extLst>
      <p:ext uri="{BB962C8B-B14F-4D97-AF65-F5344CB8AC3E}">
        <p14:creationId xmlns:p14="http://schemas.microsoft.com/office/powerpoint/2010/main" val="3388431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Purposes of Structural Health </a:t>
            </a:r>
            <a:r>
              <a:rPr lang="en-US" i="1" dirty="0" smtClean="0"/>
              <a:t>Monitoring (2)</a:t>
            </a:r>
            <a:endParaRPr lang="en-US" dirty="0"/>
          </a:p>
        </p:txBody>
      </p:sp>
      <p:sp>
        <p:nvSpPr>
          <p:cNvPr id="3" name="Content Placeholder 2"/>
          <p:cNvSpPr>
            <a:spLocks noGrp="1"/>
          </p:cNvSpPr>
          <p:nvPr>
            <p:ph idx="1"/>
          </p:nvPr>
        </p:nvSpPr>
        <p:spPr/>
        <p:txBody>
          <a:bodyPr>
            <a:normAutofit/>
          </a:bodyPr>
          <a:lstStyle/>
          <a:p>
            <a:pPr lvl="1"/>
            <a:r>
              <a:rPr lang="en-US" sz="2800" dirty="0"/>
              <a:t>“Assess secondary design issues such as temperature, joints, movements, and vibrations</a:t>
            </a:r>
            <a:r>
              <a:rPr lang="en-US" sz="2800" dirty="0" smtClean="0"/>
              <a:t>.”</a:t>
            </a:r>
          </a:p>
          <a:p>
            <a:pPr lvl="1"/>
            <a:r>
              <a:rPr lang="en-US" sz="2800" dirty="0" smtClean="0"/>
              <a:t>“</a:t>
            </a:r>
            <a:r>
              <a:rPr lang="en-US" sz="2800" dirty="0"/>
              <a:t>Identify deterioration or damage of the structure and its components.”</a:t>
            </a:r>
          </a:p>
          <a:p>
            <a:pPr lvl="1"/>
            <a:r>
              <a:rPr lang="en-US" sz="2800" dirty="0"/>
              <a:t>“Evaluate safety and reliability of structure at any stage of its service life.”</a:t>
            </a:r>
          </a:p>
          <a:p>
            <a:pPr lvl="1"/>
            <a:r>
              <a:rPr lang="en-US" sz="2800" dirty="0"/>
              <a:t>“Assess the impact of maintenance or rehabilitation on future performance.”</a:t>
            </a:r>
          </a:p>
          <a:p>
            <a:endParaRPr lang="en-US" sz="3200" dirty="0"/>
          </a:p>
        </p:txBody>
      </p:sp>
    </p:spTree>
    <p:extLst>
      <p:ext uri="{BB962C8B-B14F-4D97-AF65-F5344CB8AC3E}">
        <p14:creationId xmlns:p14="http://schemas.microsoft.com/office/powerpoint/2010/main" val="9824390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Purposes of Structural Health </a:t>
            </a:r>
            <a:r>
              <a:rPr lang="en-US" i="1" dirty="0" smtClean="0"/>
              <a:t>Monitoring (3)</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While </a:t>
            </a:r>
            <a:r>
              <a:rPr lang="en-US" dirty="0" smtClean="0"/>
              <a:t>the list on the previous slides </a:t>
            </a:r>
            <a:r>
              <a:rPr lang="en-US" dirty="0"/>
              <a:t>is a reasonably exhaustive </a:t>
            </a:r>
            <a:r>
              <a:rPr lang="en-US" dirty="0" smtClean="0"/>
              <a:t>listing, </a:t>
            </a:r>
            <a:r>
              <a:rPr lang="en-US" dirty="0"/>
              <a:t>it does not necessarily identify all the possible purposes of SHM. </a:t>
            </a:r>
            <a:endParaRPr lang="en-US" dirty="0" smtClean="0"/>
          </a:p>
          <a:p>
            <a:pPr lvl="1"/>
            <a:endParaRPr lang="en-US" dirty="0"/>
          </a:p>
          <a:p>
            <a:endParaRPr lang="en-US" dirty="0"/>
          </a:p>
        </p:txBody>
      </p:sp>
    </p:spTree>
    <p:extLst>
      <p:ext uri="{BB962C8B-B14F-4D97-AF65-F5344CB8AC3E}">
        <p14:creationId xmlns:p14="http://schemas.microsoft.com/office/powerpoint/2010/main" val="16014995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Purposes of Structural Health </a:t>
            </a:r>
            <a:r>
              <a:rPr lang="en-US" i="1" dirty="0" smtClean="0"/>
              <a:t>Monitoring (4)</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One </a:t>
            </a:r>
            <a:r>
              <a:rPr lang="en-US" dirty="0"/>
              <a:t>particular unique application involved the widening of the Huey P. Long Bridge during the period, 2006-2013 (Bassam and Schulze, 2011). </a:t>
            </a:r>
          </a:p>
          <a:p>
            <a:pPr lvl="1"/>
            <a:r>
              <a:rPr lang="en-US" dirty="0"/>
              <a:t>The specific issue was the transfer of construction loads from new structural members to old bridge truss members during construction. </a:t>
            </a:r>
          </a:p>
          <a:p>
            <a:pPr lvl="1"/>
            <a:r>
              <a:rPr lang="en-US" dirty="0" smtClean="0"/>
              <a:t>The </a:t>
            </a:r>
            <a:r>
              <a:rPr lang="en-US" dirty="0"/>
              <a:t>concern was the possibility of overloading the old truss elements. </a:t>
            </a:r>
            <a:endParaRPr lang="en-US" dirty="0" smtClean="0"/>
          </a:p>
          <a:p>
            <a:pPr lvl="1"/>
            <a:r>
              <a:rPr lang="en-US" dirty="0" smtClean="0"/>
              <a:t>To </a:t>
            </a:r>
            <a:r>
              <a:rPr lang="en-US" dirty="0"/>
              <a:t>address this concern, a system was designed to monitor the changes in stresses and deformations continuously at all stages of the project. </a:t>
            </a:r>
            <a:r>
              <a:rPr lang="en-US" dirty="0">
                <a:hlinkClick r:id="rId2"/>
              </a:rPr>
              <a:t>https://www.campbellsci.com/louisiana-bridge-avw206</a:t>
            </a:r>
            <a:endParaRPr lang="en-US" dirty="0"/>
          </a:p>
          <a:p>
            <a:endParaRPr lang="en-US" dirty="0"/>
          </a:p>
        </p:txBody>
      </p:sp>
    </p:spTree>
    <p:extLst>
      <p:ext uri="{BB962C8B-B14F-4D97-AF65-F5344CB8AC3E}">
        <p14:creationId xmlns:p14="http://schemas.microsoft.com/office/powerpoint/2010/main" val="4168060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Fundamental Axioms of </a:t>
            </a:r>
            <a:r>
              <a:rPr lang="en-US" i="1" dirty="0" smtClean="0"/>
              <a:t>SHM (1)</a:t>
            </a:r>
            <a:endParaRPr lang="en-US" i="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Worden</a:t>
            </a:r>
            <a:r>
              <a:rPr lang="en-US" dirty="0"/>
              <a:t>, et. al. (2007) asserted that the progress in the development of SHM over the previous 20 years had matured to the point that several fundamental principles or axioms had </a:t>
            </a:r>
            <a:r>
              <a:rPr lang="en-US" dirty="0" smtClean="0"/>
              <a:t>emerged.</a:t>
            </a:r>
          </a:p>
        </p:txBody>
      </p:sp>
    </p:spTree>
    <p:extLst>
      <p:ext uri="{BB962C8B-B14F-4D97-AF65-F5344CB8AC3E}">
        <p14:creationId xmlns:p14="http://schemas.microsoft.com/office/powerpoint/2010/main" val="1946341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Fundamental Axioms of </a:t>
            </a:r>
            <a:r>
              <a:rPr lang="en-US" i="1" dirty="0" smtClean="0"/>
              <a:t>SHM (2)</a:t>
            </a:r>
            <a:endParaRPr lang="en-US" dirty="0"/>
          </a:p>
        </p:txBody>
      </p:sp>
      <p:sp>
        <p:nvSpPr>
          <p:cNvPr id="3" name="Content Placeholder 2"/>
          <p:cNvSpPr>
            <a:spLocks noGrp="1"/>
          </p:cNvSpPr>
          <p:nvPr>
            <p:ph idx="1"/>
          </p:nvPr>
        </p:nvSpPr>
        <p:spPr/>
        <p:txBody>
          <a:bodyPr>
            <a:normAutofit/>
          </a:bodyPr>
          <a:lstStyle/>
          <a:p>
            <a:pPr lvl="1"/>
            <a:endParaRPr lang="en-US" sz="2800" dirty="0" smtClean="0"/>
          </a:p>
          <a:p>
            <a:pPr lvl="1"/>
            <a:r>
              <a:rPr lang="en-US" sz="2800" dirty="0" smtClean="0"/>
              <a:t>Axiom </a:t>
            </a:r>
            <a:r>
              <a:rPr lang="en-US" sz="2800" dirty="0"/>
              <a:t>I: All materials have inherent flaws and defects.</a:t>
            </a:r>
          </a:p>
          <a:p>
            <a:pPr lvl="1"/>
            <a:r>
              <a:rPr lang="en-US" sz="2800" dirty="0"/>
              <a:t>Axiom II: The assessment of damage requires a comparison between two system states.</a:t>
            </a:r>
          </a:p>
          <a:p>
            <a:pPr lvl="1"/>
            <a:r>
              <a:rPr lang="en-US" sz="2800" dirty="0"/>
              <a:t>Axiom III: Identifying the existence and location of damage can be done in an unsupervised learning mode, but identifying the type of damage present and the damage severity can generally only be done in a supervised learning mode.</a:t>
            </a:r>
          </a:p>
          <a:p>
            <a:endParaRPr lang="en-US" dirty="0"/>
          </a:p>
        </p:txBody>
      </p:sp>
    </p:spTree>
    <p:extLst>
      <p:ext uri="{BB962C8B-B14F-4D97-AF65-F5344CB8AC3E}">
        <p14:creationId xmlns:p14="http://schemas.microsoft.com/office/powerpoint/2010/main" val="3318277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Fundamental Axioms of </a:t>
            </a:r>
            <a:r>
              <a:rPr lang="en-US" i="1" dirty="0" smtClean="0"/>
              <a:t>SHM (3)</a:t>
            </a:r>
            <a:endParaRPr lang="en-US" dirty="0"/>
          </a:p>
        </p:txBody>
      </p:sp>
      <p:sp>
        <p:nvSpPr>
          <p:cNvPr id="3" name="Content Placeholder 2"/>
          <p:cNvSpPr>
            <a:spLocks noGrp="1"/>
          </p:cNvSpPr>
          <p:nvPr>
            <p:ph idx="1"/>
          </p:nvPr>
        </p:nvSpPr>
        <p:spPr/>
        <p:txBody>
          <a:bodyPr/>
          <a:lstStyle/>
          <a:p>
            <a:pPr lvl="1"/>
            <a:endParaRPr lang="en-US" sz="2800" dirty="0" smtClean="0"/>
          </a:p>
          <a:p>
            <a:pPr lvl="1"/>
            <a:endParaRPr lang="en-US" sz="2800" dirty="0"/>
          </a:p>
          <a:p>
            <a:pPr lvl="1"/>
            <a:r>
              <a:rPr lang="en-US" sz="2800" dirty="0" smtClean="0"/>
              <a:t>Axiom </a:t>
            </a:r>
            <a:r>
              <a:rPr lang="en-US" sz="2800" dirty="0"/>
              <a:t>IV: Sensors cannot measure damage. Feature extraction through signal processing and statistical classification is necessary to convert sensor data into damage information.</a:t>
            </a:r>
          </a:p>
          <a:p>
            <a:pPr lvl="1"/>
            <a:r>
              <a:rPr lang="en-US" sz="2800" dirty="0"/>
              <a:t>Axiom V: The length- and time- scales associated with damage initiation and evolution dictate the required properties of the SHM sensing system.</a:t>
            </a:r>
          </a:p>
          <a:p>
            <a:endParaRPr lang="en-US" dirty="0"/>
          </a:p>
        </p:txBody>
      </p:sp>
    </p:spTree>
    <p:extLst>
      <p:ext uri="{BB962C8B-B14F-4D97-AF65-F5344CB8AC3E}">
        <p14:creationId xmlns:p14="http://schemas.microsoft.com/office/powerpoint/2010/main" val="377553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Expected Learning </a:t>
            </a:r>
            <a:r>
              <a:rPr lang="en-US" i="1" dirty="0" smtClean="0"/>
              <a:t>Objectives</a:t>
            </a:r>
            <a:endParaRPr lang="en-US" i="1" dirty="0"/>
          </a:p>
        </p:txBody>
      </p:sp>
      <p:sp>
        <p:nvSpPr>
          <p:cNvPr id="3" name="Content Placeholder 2"/>
          <p:cNvSpPr>
            <a:spLocks noGrp="1"/>
          </p:cNvSpPr>
          <p:nvPr>
            <p:ph idx="1"/>
          </p:nvPr>
        </p:nvSpPr>
        <p:spPr>
          <a:xfrm>
            <a:off x="838200" y="2158933"/>
            <a:ext cx="10515600" cy="4351338"/>
          </a:xfrm>
        </p:spPr>
        <p:txBody>
          <a:bodyPr/>
          <a:lstStyle/>
          <a:p>
            <a:pPr marL="0" indent="0">
              <a:buNone/>
            </a:pPr>
            <a:r>
              <a:rPr lang="en-US" dirty="0" smtClean="0"/>
              <a:t>At the completion of this module you will be able to:</a:t>
            </a:r>
          </a:p>
          <a:p>
            <a:pPr lvl="1"/>
            <a:r>
              <a:rPr lang="en-US" dirty="0" smtClean="0"/>
              <a:t>Identify and </a:t>
            </a:r>
            <a:r>
              <a:rPr lang="en-US" dirty="0"/>
              <a:t>distinguish t</a:t>
            </a:r>
            <a:r>
              <a:rPr lang="en-US" dirty="0" smtClean="0"/>
              <a:t>he </a:t>
            </a:r>
            <a:r>
              <a:rPr lang="en-US" dirty="0"/>
              <a:t>components of SHM systems.</a:t>
            </a:r>
          </a:p>
          <a:p>
            <a:pPr lvl="1"/>
            <a:r>
              <a:rPr lang="en-US" dirty="0" smtClean="0"/>
              <a:t>Relate </a:t>
            </a:r>
            <a:r>
              <a:rPr lang="en-US" dirty="0"/>
              <a:t>the components of a viable SHM system in a schematic drawing.</a:t>
            </a:r>
          </a:p>
          <a:p>
            <a:pPr lvl="1"/>
            <a:r>
              <a:rPr lang="en-US" dirty="0" smtClean="0"/>
              <a:t>Describe </a:t>
            </a:r>
            <a:r>
              <a:rPr lang="en-US" dirty="0"/>
              <a:t>the benefits of implementing SHM.</a:t>
            </a:r>
          </a:p>
          <a:p>
            <a:pPr lvl="1"/>
            <a:endParaRPr lang="en-US" dirty="0" smtClean="0"/>
          </a:p>
        </p:txBody>
      </p:sp>
    </p:spTree>
    <p:extLst>
      <p:ext uri="{BB962C8B-B14F-4D97-AF65-F5344CB8AC3E}">
        <p14:creationId xmlns:p14="http://schemas.microsoft.com/office/powerpoint/2010/main" val="20191600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Fundamental Axioms of </a:t>
            </a:r>
            <a:r>
              <a:rPr lang="en-US" i="1" dirty="0" smtClean="0"/>
              <a:t>SHM (4)</a:t>
            </a:r>
            <a:endParaRPr lang="en-US" dirty="0"/>
          </a:p>
        </p:txBody>
      </p:sp>
      <p:sp>
        <p:nvSpPr>
          <p:cNvPr id="3" name="Content Placeholder 2"/>
          <p:cNvSpPr>
            <a:spLocks noGrp="1"/>
          </p:cNvSpPr>
          <p:nvPr>
            <p:ph idx="1"/>
          </p:nvPr>
        </p:nvSpPr>
        <p:spPr/>
        <p:txBody>
          <a:bodyPr/>
          <a:lstStyle/>
          <a:p>
            <a:pPr lvl="1"/>
            <a:endParaRPr lang="en-US" sz="2800" dirty="0" smtClean="0"/>
          </a:p>
          <a:p>
            <a:pPr lvl="1"/>
            <a:endParaRPr lang="en-US" sz="2800" dirty="0"/>
          </a:p>
          <a:p>
            <a:pPr lvl="1"/>
            <a:r>
              <a:rPr lang="en-US" sz="2800" dirty="0" smtClean="0"/>
              <a:t>Axiom </a:t>
            </a:r>
            <a:r>
              <a:rPr lang="en-US" sz="2800" dirty="0"/>
              <a:t>VI: There is a trade-off between the sensitivity to damage of an algorithm and its noise rejection capability.</a:t>
            </a:r>
          </a:p>
          <a:p>
            <a:pPr lvl="1"/>
            <a:r>
              <a:rPr lang="en-US" sz="2800" dirty="0"/>
              <a:t>Axiom VII: The size of damage that can be detected from changes in the system dynamics is inversely proportional to the frequency range of excitation.</a:t>
            </a:r>
          </a:p>
          <a:p>
            <a:endParaRPr lang="en-US" dirty="0"/>
          </a:p>
        </p:txBody>
      </p:sp>
    </p:spTree>
    <p:extLst>
      <p:ext uri="{BB962C8B-B14F-4D97-AF65-F5344CB8AC3E}">
        <p14:creationId xmlns:p14="http://schemas.microsoft.com/office/powerpoint/2010/main" val="33994654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Schematic of Structural Health Monitoring </a:t>
            </a:r>
            <a:r>
              <a:rPr lang="en-US" i="1" dirty="0" smtClean="0"/>
              <a:t>Systems (1)</a:t>
            </a:r>
            <a:endParaRPr lang="en-US" i="1" dirty="0"/>
          </a:p>
        </p:txBody>
      </p:sp>
      <p:sp>
        <p:nvSpPr>
          <p:cNvPr id="3" name="Content Placeholder 2"/>
          <p:cNvSpPr>
            <a:spLocks noGrp="1"/>
          </p:cNvSpPr>
          <p:nvPr>
            <p:ph idx="1"/>
          </p:nvPr>
        </p:nvSpPr>
        <p:spPr/>
        <p:txBody>
          <a:bodyPr/>
          <a:lstStyle/>
          <a:p>
            <a:r>
              <a:rPr lang="en-US" dirty="0" smtClean="0"/>
              <a:t>Now </a:t>
            </a:r>
            <a:r>
              <a:rPr lang="en-US" dirty="0"/>
              <a:t>that you have been introduced to qualitative descriptions of SHM systems and the range of their purposes, let’s take a look at a schematic of a typical system and discuss the functions of the various components of the system. </a:t>
            </a:r>
            <a:endParaRPr lang="en-US" dirty="0" smtClean="0"/>
          </a:p>
          <a:p>
            <a:r>
              <a:rPr lang="en-US" dirty="0" smtClean="0"/>
              <a:t>Recognize </a:t>
            </a:r>
            <a:r>
              <a:rPr lang="en-US" dirty="0"/>
              <a:t>that this is a generic system presented for illustrative purposes. </a:t>
            </a:r>
            <a:endParaRPr lang="en-US" dirty="0" smtClean="0"/>
          </a:p>
          <a:p>
            <a:r>
              <a:rPr lang="en-US" dirty="0" smtClean="0"/>
              <a:t>Actual </a:t>
            </a:r>
            <a:r>
              <a:rPr lang="en-US" dirty="0"/>
              <a:t>systems will likely vary in their specific design but will generally consist of the components (subsystems) and functionalities herein discussed. </a:t>
            </a:r>
          </a:p>
          <a:p>
            <a:endParaRPr lang="en-US" dirty="0"/>
          </a:p>
        </p:txBody>
      </p:sp>
    </p:spTree>
    <p:extLst>
      <p:ext uri="{BB962C8B-B14F-4D97-AF65-F5344CB8AC3E}">
        <p14:creationId xmlns:p14="http://schemas.microsoft.com/office/powerpoint/2010/main" val="1152591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Schematic of Structural Health Monitoring </a:t>
            </a:r>
            <a:r>
              <a:rPr lang="en-US" i="1" dirty="0" smtClean="0"/>
              <a:t>Systems: </a:t>
            </a:r>
            <a:r>
              <a:rPr lang="en-US" b="1" i="1" dirty="0" smtClean="0"/>
              <a:t>Sensors (2)</a:t>
            </a:r>
            <a:endParaRPr lang="en-US" b="1" dirty="0"/>
          </a:p>
        </p:txBody>
      </p:sp>
      <p:sp>
        <p:nvSpPr>
          <p:cNvPr id="3" name="Content Placeholder 2"/>
          <p:cNvSpPr>
            <a:spLocks noGrp="1"/>
          </p:cNvSpPr>
          <p:nvPr>
            <p:ph idx="1"/>
          </p:nvPr>
        </p:nvSpPr>
        <p:spPr/>
        <p:txBody>
          <a:bodyPr/>
          <a:lstStyle/>
          <a:p>
            <a:r>
              <a:rPr lang="en-US" dirty="0" smtClean="0"/>
              <a:t>Acquisition </a:t>
            </a:r>
            <a:r>
              <a:rPr lang="en-US" dirty="0"/>
              <a:t>of data is achieved by an array of sensors selected to acquire the data needed to assess and, ultimately, analyze the performance of the bridge consistent with the purpose </a:t>
            </a:r>
            <a:r>
              <a:rPr lang="en-US" dirty="0" smtClean="0"/>
              <a:t>of </a:t>
            </a:r>
            <a:r>
              <a:rPr lang="en-US" dirty="0"/>
              <a:t>the SHM system. </a:t>
            </a:r>
            <a:endParaRPr lang="en-US" dirty="0" smtClean="0"/>
          </a:p>
          <a:p>
            <a:r>
              <a:rPr lang="en-US" dirty="0" smtClean="0"/>
              <a:t>Functionally</a:t>
            </a:r>
            <a:r>
              <a:rPr lang="en-US" dirty="0"/>
              <a:t>, sensors can be used to measure the response of the bridge to its primary force- traffic load and secondary forces such as temperature and wind. </a:t>
            </a:r>
            <a:endParaRPr lang="en-US" dirty="0" smtClean="0"/>
          </a:p>
          <a:p>
            <a:r>
              <a:rPr lang="en-US" dirty="0" smtClean="0"/>
              <a:t>Thus</a:t>
            </a:r>
            <a:r>
              <a:rPr lang="en-US" dirty="0"/>
              <a:t>, the sensor array generally encompasses sensors to measure both bridge behavior and the external environment (e.g., temperature and wind speed and direction). </a:t>
            </a:r>
          </a:p>
        </p:txBody>
      </p:sp>
    </p:spTree>
    <p:extLst>
      <p:ext uri="{BB962C8B-B14F-4D97-AF65-F5344CB8AC3E}">
        <p14:creationId xmlns:p14="http://schemas.microsoft.com/office/powerpoint/2010/main" val="13750494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Schematic of Structural Health Monitoring </a:t>
            </a:r>
            <a:r>
              <a:rPr lang="en-US" i="1" dirty="0" smtClean="0"/>
              <a:t>Systems: </a:t>
            </a:r>
            <a:r>
              <a:rPr lang="en-US" b="1" i="1" dirty="0" smtClean="0"/>
              <a:t>Data Acquisition Unit (DAU</a:t>
            </a:r>
            <a:r>
              <a:rPr lang="en-US" b="1" i="1" dirty="0" smtClean="0"/>
              <a:t>) (3)</a:t>
            </a:r>
            <a:endParaRPr lang="en-US" b="1" dirty="0"/>
          </a:p>
        </p:txBody>
      </p:sp>
      <p:sp>
        <p:nvSpPr>
          <p:cNvPr id="3" name="Content Placeholder 2"/>
          <p:cNvSpPr>
            <a:spLocks noGrp="1"/>
          </p:cNvSpPr>
          <p:nvPr>
            <p:ph idx="1"/>
          </p:nvPr>
        </p:nvSpPr>
        <p:spPr/>
        <p:txBody>
          <a:bodyPr/>
          <a:lstStyle/>
          <a:p>
            <a:endParaRPr lang="en-US" dirty="0" smtClean="0"/>
          </a:p>
          <a:p>
            <a:r>
              <a:rPr lang="en-US" dirty="0" smtClean="0"/>
              <a:t>This </a:t>
            </a:r>
            <a:r>
              <a:rPr lang="en-US" dirty="0"/>
              <a:t>onsite unit receives the inputs of the sensor array; converts the input signals (either analog or digital) to engineering parameters such as strain, load of deflection; and stores the data temporarily. </a:t>
            </a:r>
            <a:endParaRPr lang="en-US" dirty="0" smtClean="0"/>
          </a:p>
          <a:p>
            <a:r>
              <a:rPr lang="en-US" dirty="0" smtClean="0"/>
              <a:t>Since </a:t>
            </a:r>
            <a:r>
              <a:rPr lang="en-US" dirty="0"/>
              <a:t>the sensors must communicate with the DAU, either a wired or wireless connection is needed between the </a:t>
            </a:r>
            <a:r>
              <a:rPr lang="en-US" dirty="0" smtClean="0"/>
              <a:t>sensors </a:t>
            </a:r>
            <a:r>
              <a:rPr lang="en-US" dirty="0"/>
              <a:t>and the DAU</a:t>
            </a:r>
            <a:r>
              <a:rPr lang="en-US" dirty="0" smtClean="0"/>
              <a:t>.</a:t>
            </a:r>
          </a:p>
          <a:p>
            <a:r>
              <a:rPr lang="en-US" dirty="0"/>
              <a:t>Note: The sensors combined with the DAU may be referred to as the Data Acquisition System (DAS).</a:t>
            </a:r>
          </a:p>
        </p:txBody>
      </p:sp>
    </p:spTree>
    <p:extLst>
      <p:ext uri="{BB962C8B-B14F-4D97-AF65-F5344CB8AC3E}">
        <p14:creationId xmlns:p14="http://schemas.microsoft.com/office/powerpoint/2010/main" val="1961562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Schematic of Structural Health Monitoring </a:t>
            </a:r>
            <a:r>
              <a:rPr lang="en-US" i="1" dirty="0" smtClean="0"/>
              <a:t>Systems: </a:t>
            </a:r>
            <a:r>
              <a:rPr lang="en-US" b="1" i="1" dirty="0" smtClean="0"/>
              <a:t>Data Transmission System (DTS</a:t>
            </a:r>
            <a:r>
              <a:rPr lang="en-US" b="1" i="1" dirty="0" smtClean="0"/>
              <a:t>) (4)</a:t>
            </a:r>
            <a:endParaRPr lang="en-US" b="1" dirty="0"/>
          </a:p>
        </p:txBody>
      </p:sp>
      <p:sp>
        <p:nvSpPr>
          <p:cNvPr id="3" name="Content Placeholder 2"/>
          <p:cNvSpPr>
            <a:spLocks noGrp="1"/>
          </p:cNvSpPr>
          <p:nvPr>
            <p:ph idx="1"/>
          </p:nvPr>
        </p:nvSpPr>
        <p:spPr/>
        <p:txBody>
          <a:bodyPr/>
          <a:lstStyle/>
          <a:p>
            <a:r>
              <a:rPr lang="en-US" dirty="0" smtClean="0"/>
              <a:t>The </a:t>
            </a:r>
            <a:r>
              <a:rPr lang="en-US" dirty="0"/>
              <a:t>onsite DAU generally has limited storage capacity for data, so data are either continuously or intermittently transmitted to a central computer with both data processing and data storage capabilities. </a:t>
            </a:r>
            <a:endParaRPr lang="en-US" dirty="0" smtClean="0"/>
          </a:p>
          <a:p>
            <a:r>
              <a:rPr lang="en-US" dirty="0" smtClean="0"/>
              <a:t>Alternatively</a:t>
            </a:r>
            <a:r>
              <a:rPr lang="en-US" dirty="0"/>
              <a:t>, the data could be transmitted to data storage unit or server which would provide long term secure storage of the data for access by a data processing unit. </a:t>
            </a:r>
            <a:endParaRPr lang="en-US" dirty="0" smtClean="0"/>
          </a:p>
          <a:p>
            <a:r>
              <a:rPr lang="en-US" dirty="0" smtClean="0"/>
              <a:t>As </a:t>
            </a:r>
            <a:r>
              <a:rPr lang="en-US" dirty="0"/>
              <a:t>with the sensor to DAU connection, either a wired or wireless </a:t>
            </a:r>
            <a:r>
              <a:rPr lang="en-US" dirty="0" smtClean="0"/>
              <a:t>connections are </a:t>
            </a:r>
            <a:r>
              <a:rPr lang="en-US" dirty="0"/>
              <a:t>used. </a:t>
            </a:r>
            <a:endParaRPr lang="en-US" dirty="0" smtClean="0"/>
          </a:p>
          <a:p>
            <a:r>
              <a:rPr lang="en-US" dirty="0" smtClean="0"/>
              <a:t>The </a:t>
            </a:r>
            <a:r>
              <a:rPr lang="en-US" dirty="0"/>
              <a:t>wired connection is generally achieved through the use of existing telephone lines</a:t>
            </a:r>
            <a:r>
              <a:rPr lang="en-US" dirty="0" smtClean="0"/>
              <a:t>.</a:t>
            </a:r>
            <a:endParaRPr lang="en-US" dirty="0"/>
          </a:p>
        </p:txBody>
      </p:sp>
    </p:spTree>
    <p:extLst>
      <p:ext uri="{BB962C8B-B14F-4D97-AF65-F5344CB8AC3E}">
        <p14:creationId xmlns:p14="http://schemas.microsoft.com/office/powerpoint/2010/main" val="35212966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Schematic of Structural Health Monitoring </a:t>
            </a:r>
            <a:r>
              <a:rPr lang="en-US" i="1" dirty="0" smtClean="0"/>
              <a:t>Systems: </a:t>
            </a:r>
            <a:r>
              <a:rPr lang="en-US" b="1" i="1" dirty="0" smtClean="0"/>
              <a:t>Data Processing Unit (DPU</a:t>
            </a:r>
            <a:r>
              <a:rPr lang="en-US" b="1" i="1" dirty="0" smtClean="0"/>
              <a:t>) (5)</a:t>
            </a:r>
            <a:endParaRPr lang="en-US"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The </a:t>
            </a:r>
            <a:r>
              <a:rPr lang="en-US" dirty="0"/>
              <a:t>function of this unit is to process (eliminate or minimize “noise”) and organize the data into a format amenable for analysis and diagnosis. </a:t>
            </a:r>
          </a:p>
          <a:p>
            <a:endParaRPr lang="en-US" dirty="0"/>
          </a:p>
        </p:txBody>
      </p:sp>
    </p:spTree>
    <p:extLst>
      <p:ext uri="{BB962C8B-B14F-4D97-AF65-F5344CB8AC3E}">
        <p14:creationId xmlns:p14="http://schemas.microsoft.com/office/powerpoint/2010/main" val="25735321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Schematic of Structural Health Monitoring Systems: </a:t>
            </a:r>
            <a:r>
              <a:rPr lang="en-US" b="1" i="1" dirty="0"/>
              <a:t>Data Processing Unit (DPU</a:t>
            </a:r>
            <a:r>
              <a:rPr lang="en-US" b="1" i="1" dirty="0" smtClean="0"/>
              <a:t>) (6)</a:t>
            </a:r>
            <a:endParaRPr lang="en-US" dirty="0"/>
          </a:p>
        </p:txBody>
      </p:sp>
      <p:sp>
        <p:nvSpPr>
          <p:cNvPr id="3" name="Content Placeholder 2"/>
          <p:cNvSpPr>
            <a:spLocks noGrp="1"/>
          </p:cNvSpPr>
          <p:nvPr>
            <p:ph idx="1"/>
          </p:nvPr>
        </p:nvSpPr>
        <p:spPr/>
        <p:txBody>
          <a:bodyPr>
            <a:normAutofit/>
          </a:bodyPr>
          <a:lstStyle/>
          <a:p>
            <a:pPr marL="0" indent="0">
              <a:buNone/>
            </a:pPr>
            <a:endParaRPr lang="en-US" b="1" dirty="0" smtClean="0"/>
          </a:p>
          <a:p>
            <a:pPr marL="0" indent="0">
              <a:buNone/>
            </a:pPr>
            <a:r>
              <a:rPr lang="en-US" b="1" dirty="0" smtClean="0"/>
              <a:t>Noise</a:t>
            </a:r>
            <a:r>
              <a:rPr lang="en-US" b="1" dirty="0" smtClean="0"/>
              <a:t>: </a:t>
            </a:r>
            <a:r>
              <a:rPr lang="en-US" dirty="0"/>
              <a:t>can consist </a:t>
            </a:r>
            <a:r>
              <a:rPr lang="en-US" dirty="0" smtClean="0"/>
              <a:t>of spurious </a:t>
            </a:r>
            <a:r>
              <a:rPr lang="en-US" dirty="0"/>
              <a:t>readings. </a:t>
            </a:r>
            <a:endParaRPr lang="en-US" dirty="0" smtClean="0"/>
          </a:p>
          <a:p>
            <a:r>
              <a:rPr lang="en-US" dirty="0" smtClean="0"/>
              <a:t>These </a:t>
            </a:r>
            <a:r>
              <a:rPr lang="en-US" dirty="0"/>
              <a:t>are data points that could be anywhere, and are sometimes ridiculously far from where the real data should have been. </a:t>
            </a:r>
            <a:endParaRPr lang="en-US" dirty="0" smtClean="0"/>
          </a:p>
          <a:p>
            <a:r>
              <a:rPr lang="en-US" dirty="0" smtClean="0"/>
              <a:t>With </a:t>
            </a:r>
            <a:r>
              <a:rPr lang="en-US" dirty="0"/>
              <a:t>small data sets, these are often pruned by hand. </a:t>
            </a:r>
            <a:endParaRPr lang="en-US" dirty="0" smtClean="0"/>
          </a:p>
          <a:p>
            <a:r>
              <a:rPr lang="en-US" dirty="0" smtClean="0"/>
              <a:t>With </a:t>
            </a:r>
            <a:r>
              <a:rPr lang="en-US" dirty="0"/>
              <a:t>large sensed datasets, these need to be automatically dealt with. </a:t>
            </a:r>
            <a:endParaRPr lang="en-US" dirty="0" smtClean="0"/>
          </a:p>
          <a:p>
            <a:r>
              <a:rPr lang="en-US" dirty="0" smtClean="0"/>
              <a:t>In </a:t>
            </a:r>
            <a:r>
              <a:rPr lang="en-US" dirty="0"/>
              <a:t>high dimensions they are often impossible to physically “see</a:t>
            </a:r>
            <a:r>
              <a:rPr lang="en-US" dirty="0" smtClean="0"/>
              <a:t>.”</a:t>
            </a:r>
            <a:endParaRPr lang="en-US" dirty="0"/>
          </a:p>
          <a:p>
            <a:endParaRPr lang="en-US" dirty="0"/>
          </a:p>
        </p:txBody>
      </p:sp>
    </p:spTree>
    <p:extLst>
      <p:ext uri="{BB962C8B-B14F-4D97-AF65-F5344CB8AC3E}">
        <p14:creationId xmlns:p14="http://schemas.microsoft.com/office/powerpoint/2010/main" val="5477568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Schematic of Structural Health Monitoring Systems: </a:t>
            </a:r>
            <a:r>
              <a:rPr lang="en-US" b="1" i="1" dirty="0"/>
              <a:t>Data Processing Unit (DPU</a:t>
            </a:r>
            <a:r>
              <a:rPr lang="en-US" b="1" i="1" dirty="0" smtClean="0"/>
              <a:t>) (7)</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b="1" dirty="0" smtClean="0"/>
          </a:p>
          <a:p>
            <a:pPr marL="0" indent="0">
              <a:buNone/>
            </a:pPr>
            <a:r>
              <a:rPr lang="en-US" b="1" dirty="0" smtClean="0"/>
              <a:t>Measurement </a:t>
            </a:r>
            <a:r>
              <a:rPr lang="en-US" b="1" dirty="0" smtClean="0"/>
              <a:t>error: </a:t>
            </a:r>
          </a:p>
          <a:p>
            <a:r>
              <a:rPr lang="en-US" dirty="0" smtClean="0"/>
              <a:t>This </a:t>
            </a:r>
            <a:r>
              <a:rPr lang="en-US" dirty="0"/>
              <a:t>is a small amount of error that can occur on all data points and in every dimension. </a:t>
            </a:r>
            <a:endParaRPr lang="en-US" dirty="0" smtClean="0"/>
          </a:p>
          <a:p>
            <a:r>
              <a:rPr lang="en-US" dirty="0" smtClean="0"/>
              <a:t>It </a:t>
            </a:r>
            <a:r>
              <a:rPr lang="en-US" dirty="0"/>
              <a:t>can occur because a sensor is not accurate enough, a rounding or approximation error occurs before the data reaches you, or a truncation error in a conversion to an abstract data type. </a:t>
            </a:r>
            <a:endParaRPr lang="en-US" dirty="0" smtClean="0"/>
          </a:p>
          <a:p>
            <a:r>
              <a:rPr lang="en-US" dirty="0" smtClean="0"/>
              <a:t>This </a:t>
            </a:r>
            <a:r>
              <a:rPr lang="en-US" dirty="0"/>
              <a:t>type of data noise may have little effect on the structure you are trying to measure, but can violate noiseless assumptions and should be understood. </a:t>
            </a:r>
          </a:p>
        </p:txBody>
      </p:sp>
    </p:spTree>
    <p:extLst>
      <p:ext uri="{BB962C8B-B14F-4D97-AF65-F5344CB8AC3E}">
        <p14:creationId xmlns:p14="http://schemas.microsoft.com/office/powerpoint/2010/main" val="20477612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Schematic of Structural Health Monitoring Systems: </a:t>
            </a:r>
            <a:r>
              <a:rPr lang="en-US" b="1" i="1" dirty="0"/>
              <a:t>Data Processing Unit (DPU</a:t>
            </a:r>
            <a:r>
              <a:rPr lang="en-US" b="1" i="1" dirty="0" smtClean="0"/>
              <a:t>) (8)</a:t>
            </a:r>
            <a:endParaRPr lang="en-US" dirty="0"/>
          </a:p>
        </p:txBody>
      </p:sp>
      <p:sp>
        <p:nvSpPr>
          <p:cNvPr id="3" name="Content Placeholder 2"/>
          <p:cNvSpPr>
            <a:spLocks noGrp="1"/>
          </p:cNvSpPr>
          <p:nvPr>
            <p:ph idx="1"/>
          </p:nvPr>
        </p:nvSpPr>
        <p:spPr/>
        <p:txBody>
          <a:bodyPr/>
          <a:lstStyle/>
          <a:p>
            <a:pPr marL="0" indent="0">
              <a:buNone/>
            </a:pPr>
            <a:r>
              <a:rPr lang="en-US" b="1" dirty="0" smtClean="0"/>
              <a:t>Background data</a:t>
            </a:r>
            <a:r>
              <a:rPr lang="en-US" b="1" dirty="0"/>
              <a:t>:</a:t>
            </a:r>
            <a:endParaRPr lang="en-US" b="1" dirty="0" smtClean="0"/>
          </a:p>
          <a:p>
            <a:r>
              <a:rPr lang="en-US" dirty="0" smtClean="0"/>
              <a:t>These </a:t>
            </a:r>
            <a:r>
              <a:rPr lang="en-US" dirty="0"/>
              <a:t>data are from something other than what you are trying to measure. </a:t>
            </a:r>
            <a:endParaRPr lang="en-US" dirty="0" smtClean="0"/>
          </a:p>
          <a:p>
            <a:r>
              <a:rPr lang="en-US" dirty="0" smtClean="0"/>
              <a:t>This </a:t>
            </a:r>
            <a:r>
              <a:rPr lang="en-US" dirty="0"/>
              <a:t>could be unlabeled data (like unrated movies on Netflix) or people who don’t have a disease you are trying to monitor. </a:t>
            </a:r>
            <a:endParaRPr lang="en-US" dirty="0" smtClean="0"/>
          </a:p>
          <a:p>
            <a:r>
              <a:rPr lang="en-US" dirty="0" smtClean="0"/>
              <a:t>The </a:t>
            </a:r>
            <a:r>
              <a:rPr lang="en-US" dirty="0"/>
              <a:t>problem is that it sometimes gets mixed in, and is then indistinguishable from the actual data of the phenomenon you are trying to monitor. </a:t>
            </a:r>
            <a:endParaRPr lang="en-US" dirty="0" smtClean="0"/>
          </a:p>
          <a:p>
            <a:pPr marL="0" indent="0">
              <a:buNone/>
            </a:pPr>
            <a:r>
              <a:rPr lang="en-US" dirty="0" smtClean="0">
                <a:hlinkClick r:id="rId2"/>
              </a:rPr>
              <a:t>https</a:t>
            </a:r>
            <a:r>
              <a:rPr lang="en-US" dirty="0">
                <a:hlinkClick r:id="rId2"/>
              </a:rPr>
              <a:t>://www.cs.utah.edu/~</a:t>
            </a:r>
            <a:r>
              <a:rPr lang="en-US" dirty="0" smtClean="0">
                <a:hlinkClick r:id="rId2"/>
              </a:rPr>
              <a:t>jeffp/teaching/cs5140/L19-Noise.pdf</a:t>
            </a:r>
            <a:endParaRPr lang="en-US" dirty="0"/>
          </a:p>
          <a:p>
            <a:pPr marL="0" indent="0">
              <a:buNone/>
            </a:pPr>
            <a:endParaRPr lang="en-US" dirty="0"/>
          </a:p>
        </p:txBody>
      </p:sp>
    </p:spTree>
    <p:extLst>
      <p:ext uri="{BB962C8B-B14F-4D97-AF65-F5344CB8AC3E}">
        <p14:creationId xmlns:p14="http://schemas.microsoft.com/office/powerpoint/2010/main" val="11757314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Schematic of Structural Health Monitoring </a:t>
            </a:r>
            <a:r>
              <a:rPr lang="en-US" i="1" dirty="0" smtClean="0"/>
              <a:t>Systems: </a:t>
            </a:r>
            <a:r>
              <a:rPr lang="en-US" b="1" i="1" dirty="0" smtClean="0"/>
              <a:t>Data Storage Unit (DSU</a:t>
            </a:r>
            <a:r>
              <a:rPr lang="en-US" b="1" i="1" dirty="0" smtClean="0"/>
              <a:t>) (9)</a:t>
            </a:r>
            <a:endParaRPr lang="en-US" b="1"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r>
              <a:rPr lang="en-US" dirty="0" smtClean="0"/>
              <a:t>This </a:t>
            </a:r>
            <a:r>
              <a:rPr lang="en-US" dirty="0"/>
              <a:t>unit is generally a server which can be used to receive and store data directly from the DAU or the DPU or both. </a:t>
            </a:r>
            <a:endParaRPr lang="en-US" dirty="0" smtClean="0"/>
          </a:p>
          <a:p>
            <a:r>
              <a:rPr lang="en-US" dirty="0" smtClean="0"/>
              <a:t>Further</a:t>
            </a:r>
            <a:r>
              <a:rPr lang="en-US" dirty="0"/>
              <a:t>, the DSU can also be used to store the results of the analysis and diagnosis of the processed data.</a:t>
            </a:r>
          </a:p>
        </p:txBody>
      </p:sp>
    </p:spTree>
    <p:extLst>
      <p:ext uri="{BB962C8B-B14F-4D97-AF65-F5344CB8AC3E}">
        <p14:creationId xmlns:p14="http://schemas.microsoft.com/office/powerpoint/2010/main" val="739201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Your Assignment</a:t>
            </a:r>
            <a:endParaRPr lang="en-US" i="1" dirty="0"/>
          </a:p>
        </p:txBody>
      </p:sp>
      <p:sp>
        <p:nvSpPr>
          <p:cNvPr id="3" name="Content Placeholder 2"/>
          <p:cNvSpPr>
            <a:spLocks noGrp="1"/>
          </p:cNvSpPr>
          <p:nvPr>
            <p:ph idx="1"/>
          </p:nvPr>
        </p:nvSpPr>
        <p:spPr>
          <a:xfrm>
            <a:off x="838200" y="2057445"/>
            <a:ext cx="10515600" cy="4351338"/>
          </a:xfrm>
        </p:spPr>
        <p:txBody>
          <a:bodyPr/>
          <a:lstStyle/>
          <a:p>
            <a:r>
              <a:rPr lang="en-US" dirty="0" smtClean="0"/>
              <a:t>After you have read and reviewed the content provided, you will be required to:</a:t>
            </a:r>
          </a:p>
          <a:p>
            <a:pPr lvl="1"/>
            <a:r>
              <a:rPr lang="en-US" dirty="0" smtClean="0"/>
              <a:t>Take an </a:t>
            </a:r>
            <a:r>
              <a:rPr lang="en-US" b="1" dirty="0" smtClean="0"/>
              <a:t>online examination </a:t>
            </a:r>
            <a:r>
              <a:rPr lang="en-US" dirty="0" smtClean="0"/>
              <a:t>to determine if you have achieved a satisfactory mastery of </a:t>
            </a:r>
            <a:r>
              <a:rPr lang="en-US" dirty="0" smtClean="0"/>
              <a:t>the stated </a:t>
            </a:r>
            <a:r>
              <a:rPr lang="en-US" dirty="0" smtClean="0"/>
              <a:t>learning </a:t>
            </a:r>
            <a:r>
              <a:rPr lang="en-US" dirty="0" smtClean="0"/>
              <a:t>objectives.</a:t>
            </a:r>
            <a:endParaRPr lang="en-US" dirty="0" smtClean="0"/>
          </a:p>
          <a:p>
            <a:pPr lvl="1"/>
            <a:r>
              <a:rPr lang="en-US" dirty="0" smtClean="0"/>
              <a:t>Submit an </a:t>
            </a:r>
            <a:r>
              <a:rPr lang="en-US" b="1" dirty="0" smtClean="0"/>
              <a:t>online response </a:t>
            </a:r>
            <a:r>
              <a:rPr lang="en-US" dirty="0" smtClean="0"/>
              <a:t>to a discussion question and </a:t>
            </a:r>
            <a:r>
              <a:rPr lang="en-US" b="1" dirty="0" smtClean="0"/>
              <a:t>list any questions </a:t>
            </a:r>
            <a:r>
              <a:rPr lang="en-US" dirty="0" smtClean="0"/>
              <a:t>you might have concerning anything you might not understand about the material.</a:t>
            </a:r>
          </a:p>
          <a:p>
            <a:r>
              <a:rPr lang="en-US" dirty="0" smtClean="0"/>
              <a:t>Your online discussion question </a:t>
            </a:r>
            <a:r>
              <a:rPr lang="en-US" dirty="0" smtClean="0"/>
              <a:t>response </a:t>
            </a:r>
            <a:r>
              <a:rPr lang="en-US" dirty="0" smtClean="0"/>
              <a:t>will be discussed in an interactive manner in a classroom setting on the </a:t>
            </a:r>
            <a:r>
              <a:rPr lang="en-US" dirty="0" smtClean="0"/>
              <a:t>date specified in your Master Schedule.</a:t>
            </a:r>
            <a:endParaRPr lang="en-US" dirty="0" smtClean="0"/>
          </a:p>
          <a:p>
            <a:pPr lvl="1"/>
            <a:endParaRPr lang="en-US" dirty="0"/>
          </a:p>
        </p:txBody>
      </p:sp>
    </p:spTree>
    <p:extLst>
      <p:ext uri="{BB962C8B-B14F-4D97-AF65-F5344CB8AC3E}">
        <p14:creationId xmlns:p14="http://schemas.microsoft.com/office/powerpoint/2010/main" val="390434208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Schematic of Structural Health Monitoring </a:t>
            </a:r>
            <a:r>
              <a:rPr lang="en-US" i="1" dirty="0" smtClean="0"/>
              <a:t>Systems: </a:t>
            </a:r>
            <a:r>
              <a:rPr lang="en-US" b="1" i="1" dirty="0" smtClean="0"/>
              <a:t>Diagnosis Process (DP</a:t>
            </a:r>
            <a:r>
              <a:rPr lang="en-US" b="1" i="1" dirty="0" smtClean="0"/>
              <a:t>) (10)</a:t>
            </a:r>
            <a:endParaRPr lang="en-US" b="1" dirty="0"/>
          </a:p>
        </p:txBody>
      </p:sp>
      <p:sp>
        <p:nvSpPr>
          <p:cNvPr id="3" name="Content Placeholder 2"/>
          <p:cNvSpPr>
            <a:spLocks noGrp="1"/>
          </p:cNvSpPr>
          <p:nvPr>
            <p:ph idx="1"/>
          </p:nvPr>
        </p:nvSpPr>
        <p:spPr/>
        <p:txBody>
          <a:bodyPr/>
          <a:lstStyle/>
          <a:p>
            <a:endParaRPr lang="en-US" dirty="0" smtClean="0"/>
          </a:p>
          <a:p>
            <a:endParaRPr lang="en-US" dirty="0"/>
          </a:p>
          <a:p>
            <a:r>
              <a:rPr lang="en-US" dirty="0" smtClean="0"/>
              <a:t>This </a:t>
            </a:r>
            <a:r>
              <a:rPr lang="en-US" dirty="0"/>
              <a:t>is the process whereby the processed data are analyzed </a:t>
            </a:r>
            <a:r>
              <a:rPr lang="en-US" dirty="0" smtClean="0"/>
              <a:t>to:</a:t>
            </a:r>
          </a:p>
          <a:p>
            <a:pPr lvl="1"/>
            <a:r>
              <a:rPr lang="en-US" dirty="0"/>
              <a:t>detect </a:t>
            </a:r>
            <a:r>
              <a:rPr lang="en-US" dirty="0" smtClean="0"/>
              <a:t>damage.</a:t>
            </a:r>
            <a:endParaRPr lang="en-US" dirty="0"/>
          </a:p>
          <a:p>
            <a:pPr lvl="1"/>
            <a:r>
              <a:rPr lang="en-US" dirty="0"/>
              <a:t>compare bridge behavior with design and analysis </a:t>
            </a:r>
            <a:r>
              <a:rPr lang="en-US" dirty="0" smtClean="0"/>
              <a:t>predictions.</a:t>
            </a:r>
            <a:endParaRPr lang="en-US" dirty="0"/>
          </a:p>
          <a:p>
            <a:pPr lvl="1"/>
            <a:r>
              <a:rPr lang="en-US" dirty="0"/>
              <a:t>assess the bridge for any of the purposes </a:t>
            </a:r>
            <a:r>
              <a:rPr lang="en-US" dirty="0" smtClean="0"/>
              <a:t>cited.</a:t>
            </a:r>
          </a:p>
          <a:p>
            <a:r>
              <a:rPr lang="en-US" dirty="0"/>
              <a:t>This is a function or a component of the SHM system which </a:t>
            </a:r>
            <a:r>
              <a:rPr lang="en-US" dirty="0" smtClean="0"/>
              <a:t>involves </a:t>
            </a:r>
            <a:r>
              <a:rPr lang="en-US" dirty="0"/>
              <a:t>knowledgeable professionals and whereas it makes use of computers, it is not a device. </a:t>
            </a:r>
            <a:endParaRPr lang="en-US" dirty="0" smtClean="0"/>
          </a:p>
        </p:txBody>
      </p:sp>
    </p:spTree>
    <p:extLst>
      <p:ext uri="{BB962C8B-B14F-4D97-AF65-F5344CB8AC3E}">
        <p14:creationId xmlns:p14="http://schemas.microsoft.com/office/powerpoint/2010/main" val="10368265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Schematic of Structural Health Monitoring </a:t>
            </a:r>
            <a:r>
              <a:rPr lang="en-US" i="1" dirty="0" smtClean="0"/>
              <a:t>Systems: </a:t>
            </a:r>
            <a:r>
              <a:rPr lang="en-US" b="1" i="1" dirty="0" smtClean="0"/>
              <a:t>Decision Making Process (DMP</a:t>
            </a:r>
            <a:r>
              <a:rPr lang="en-US" b="1" i="1" dirty="0" smtClean="0"/>
              <a:t>) (11)</a:t>
            </a:r>
            <a:endParaRPr lang="en-US" b="1" dirty="0"/>
          </a:p>
        </p:txBody>
      </p:sp>
      <p:sp>
        <p:nvSpPr>
          <p:cNvPr id="3" name="Content Placeholder 2"/>
          <p:cNvSpPr>
            <a:spLocks noGrp="1"/>
          </p:cNvSpPr>
          <p:nvPr>
            <p:ph idx="1"/>
          </p:nvPr>
        </p:nvSpPr>
        <p:spPr/>
        <p:txBody>
          <a:bodyPr>
            <a:normAutofit/>
          </a:bodyPr>
          <a:lstStyle/>
          <a:p>
            <a:endParaRPr lang="en-US" dirty="0" smtClean="0"/>
          </a:p>
          <a:p>
            <a:r>
              <a:rPr lang="en-US" dirty="0" smtClean="0"/>
              <a:t>This </a:t>
            </a:r>
            <a:r>
              <a:rPr lang="en-US" dirty="0"/>
              <a:t>function attempts to answer the question, what do the results of the Diagnosis Process mean in terms of the safety of the bridge or the current level of damage to the bridge or its actual vs. predicted behavior or any number of questions for which the SHM system was designed to answer. </a:t>
            </a:r>
            <a:endParaRPr lang="en-US" dirty="0" smtClean="0"/>
          </a:p>
          <a:p>
            <a:r>
              <a:rPr lang="en-US" dirty="0" smtClean="0"/>
              <a:t>As </a:t>
            </a:r>
            <a:r>
              <a:rPr lang="en-US" dirty="0"/>
              <a:t>you might expect, this function must involve knowledgeable and experienced analysis, design and, possibly, construction professionals in collaboration with SHM specialists.</a:t>
            </a:r>
          </a:p>
          <a:p>
            <a:endParaRPr lang="en-US" dirty="0"/>
          </a:p>
        </p:txBody>
      </p:sp>
    </p:spTree>
    <p:extLst>
      <p:ext uri="{BB962C8B-B14F-4D97-AF65-F5344CB8AC3E}">
        <p14:creationId xmlns:p14="http://schemas.microsoft.com/office/powerpoint/2010/main" val="35582003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Schematic of Structural Health Monitoring Systems: </a:t>
            </a:r>
            <a:r>
              <a:rPr lang="en-US" b="1" i="1" dirty="0"/>
              <a:t>Decision Making Process (DMP</a:t>
            </a:r>
            <a:r>
              <a:rPr lang="en-US" b="1" i="1" dirty="0" smtClean="0"/>
              <a:t>) (12)</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smtClean="0"/>
              <a:t>The </a:t>
            </a:r>
            <a:r>
              <a:rPr lang="en-US" dirty="0"/>
              <a:t>interrelation and interaction between these units and functions can be found on page 5 of the ISIS Canada document.</a:t>
            </a:r>
          </a:p>
          <a:p>
            <a:r>
              <a:rPr lang="en-US" dirty="0"/>
              <a:t>While this represents a reasonably generic and common system, other configurations and interactions are possible depending on the specific purpose of the SHM system.</a:t>
            </a:r>
          </a:p>
        </p:txBody>
      </p:sp>
    </p:spTree>
    <p:extLst>
      <p:ext uri="{BB962C8B-B14F-4D97-AF65-F5344CB8AC3E}">
        <p14:creationId xmlns:p14="http://schemas.microsoft.com/office/powerpoint/2010/main" val="16503224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Questions to </a:t>
            </a:r>
            <a:r>
              <a:rPr lang="en-US" i="1" dirty="0" smtClean="0"/>
              <a:t>Think </a:t>
            </a:r>
            <a:r>
              <a:rPr lang="en-US" i="1" dirty="0"/>
              <a:t>A</a:t>
            </a:r>
            <a:r>
              <a:rPr lang="en-US" i="1" dirty="0" smtClean="0"/>
              <a:t>bout</a:t>
            </a:r>
            <a:endParaRPr lang="en-US" i="1"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Before </a:t>
            </a:r>
            <a:r>
              <a:rPr lang="en-US" dirty="0"/>
              <a:t>reading the next section, take your eyes off the screen, take a piece of paper and respond to the following question.</a:t>
            </a:r>
          </a:p>
          <a:p>
            <a:pPr lvl="1"/>
            <a:r>
              <a:rPr lang="en-US" sz="2800" dirty="0" smtClean="0"/>
              <a:t>List </a:t>
            </a:r>
            <a:r>
              <a:rPr lang="en-US" sz="2800" dirty="0"/>
              <a:t>the possible advantages/benefits of SHM.</a:t>
            </a:r>
          </a:p>
          <a:p>
            <a:pPr lvl="1"/>
            <a:r>
              <a:rPr lang="en-US" sz="2800" dirty="0" smtClean="0"/>
              <a:t>Now </a:t>
            </a:r>
            <a:r>
              <a:rPr lang="en-US" sz="2800" dirty="0"/>
              <a:t>compare your responses with those provided below. How did you do?</a:t>
            </a:r>
          </a:p>
        </p:txBody>
      </p:sp>
    </p:spTree>
    <p:extLst>
      <p:ext uri="{BB962C8B-B14F-4D97-AF65-F5344CB8AC3E}">
        <p14:creationId xmlns:p14="http://schemas.microsoft.com/office/powerpoint/2010/main" val="23759562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Possible Benefits/Advantages of Structural Health Monitoring </a:t>
            </a:r>
            <a:r>
              <a:rPr lang="en-US" i="1" dirty="0" smtClean="0"/>
              <a:t>Systems (1)</a:t>
            </a:r>
            <a:endParaRPr lang="en-US" i="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Development </a:t>
            </a:r>
            <a:r>
              <a:rPr lang="en-US" dirty="0"/>
              <a:t>of a better understanding of actual structural </a:t>
            </a:r>
            <a:r>
              <a:rPr lang="en-US" dirty="0" smtClean="0"/>
              <a:t>behavior because….</a:t>
            </a:r>
            <a:endParaRPr lang="en-US" dirty="0" smtClean="0"/>
          </a:p>
          <a:p>
            <a:pPr lvl="1"/>
            <a:r>
              <a:rPr lang="en-US" dirty="0" smtClean="0"/>
              <a:t>Analysis </a:t>
            </a:r>
            <a:r>
              <a:rPr lang="en-US" dirty="0"/>
              <a:t>and design of structural elements and systems are based on idealized theoretical </a:t>
            </a:r>
            <a:r>
              <a:rPr lang="en-US" dirty="0" smtClean="0"/>
              <a:t>models.</a:t>
            </a:r>
          </a:p>
          <a:p>
            <a:pPr lvl="1"/>
            <a:r>
              <a:rPr lang="en-US" dirty="0"/>
              <a:t>A</a:t>
            </a:r>
            <a:r>
              <a:rPr lang="en-US" dirty="0" smtClean="0"/>
              <a:t>dherence </a:t>
            </a:r>
            <a:r>
              <a:rPr lang="en-US" dirty="0"/>
              <a:t>to provisions of structural design codes (e.g., ACI for concrete, PCI for </a:t>
            </a:r>
            <a:r>
              <a:rPr lang="en-US" dirty="0" smtClean="0"/>
              <a:t>pre-stressed </a:t>
            </a:r>
            <a:r>
              <a:rPr lang="en-US" dirty="0"/>
              <a:t>concrete, and AISC for </a:t>
            </a:r>
            <a:r>
              <a:rPr lang="en-US" dirty="0" smtClean="0"/>
              <a:t>steel).</a:t>
            </a:r>
          </a:p>
          <a:p>
            <a:pPr lvl="1"/>
            <a:r>
              <a:rPr lang="en-US" dirty="0" smtClean="0"/>
              <a:t>Results </a:t>
            </a:r>
            <a:r>
              <a:rPr lang="en-US" dirty="0"/>
              <a:t>of testing of coupon samples of structural </a:t>
            </a:r>
            <a:r>
              <a:rPr lang="en-US" dirty="0" smtClean="0"/>
              <a:t>materials.</a:t>
            </a:r>
          </a:p>
          <a:p>
            <a:pPr lvl="1"/>
            <a:r>
              <a:rPr lang="en-US" dirty="0" smtClean="0"/>
              <a:t>Use </a:t>
            </a:r>
            <a:r>
              <a:rPr lang="en-US" dirty="0"/>
              <a:t>of assumed or prescribed loads.  </a:t>
            </a:r>
          </a:p>
        </p:txBody>
      </p:sp>
    </p:spTree>
    <p:extLst>
      <p:ext uri="{BB962C8B-B14F-4D97-AF65-F5344CB8AC3E}">
        <p14:creationId xmlns:p14="http://schemas.microsoft.com/office/powerpoint/2010/main" val="35232068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Possible Benefits/Advantages of Structural Health Monitoring </a:t>
            </a:r>
            <a:r>
              <a:rPr lang="en-US" i="1" dirty="0" smtClean="0"/>
              <a:t>Systems (2)</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smtClean="0"/>
              <a:t>SHM </a:t>
            </a:r>
            <a:r>
              <a:rPr lang="en-US" dirty="0"/>
              <a:t>allows collection of information that allow us to measure the behavior/performance of actual structures under actual loading conditions. </a:t>
            </a:r>
            <a:endParaRPr lang="en-US" dirty="0" smtClean="0"/>
          </a:p>
          <a:p>
            <a:r>
              <a:rPr lang="en-US" dirty="0" smtClean="0"/>
              <a:t>So </a:t>
            </a:r>
            <a:r>
              <a:rPr lang="en-US" dirty="0"/>
              <a:t>the information collected from SHM system installations can be used to improve future analysis and design practices.</a:t>
            </a:r>
          </a:p>
        </p:txBody>
      </p:sp>
    </p:spTree>
    <p:extLst>
      <p:ext uri="{BB962C8B-B14F-4D97-AF65-F5344CB8AC3E}">
        <p14:creationId xmlns:p14="http://schemas.microsoft.com/office/powerpoint/2010/main" val="38144913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Possible Benefits/Advantages of Structural Health Monitoring Systems </a:t>
            </a:r>
            <a:r>
              <a:rPr lang="en-US" i="1" dirty="0" smtClean="0"/>
              <a:t>(3)</a:t>
            </a:r>
            <a:endParaRPr lang="en-US" i="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Earlier Detection of Damage</a:t>
            </a:r>
          </a:p>
          <a:p>
            <a:pPr lvl="1"/>
            <a:r>
              <a:rPr lang="en-US" dirty="0" smtClean="0"/>
              <a:t>Early </a:t>
            </a:r>
            <a:r>
              <a:rPr lang="en-US" dirty="0"/>
              <a:t>detection of damage allows remedial action to be taken </a:t>
            </a:r>
            <a:r>
              <a:rPr lang="en-US" dirty="0" smtClean="0"/>
              <a:t>before </a:t>
            </a:r>
            <a:r>
              <a:rPr lang="en-US" dirty="0"/>
              <a:t>the level of damage reaches a critical state. </a:t>
            </a:r>
            <a:endParaRPr lang="en-US" dirty="0" smtClean="0"/>
          </a:p>
          <a:p>
            <a:pPr lvl="1"/>
            <a:r>
              <a:rPr lang="en-US" dirty="0" smtClean="0"/>
              <a:t>Thus</a:t>
            </a:r>
            <a:r>
              <a:rPr lang="en-US" dirty="0"/>
              <a:t>, timelier and less costly repairs can be undertaken. </a:t>
            </a:r>
            <a:endParaRPr lang="en-US" dirty="0" smtClean="0"/>
          </a:p>
          <a:p>
            <a:pPr lvl="1"/>
            <a:r>
              <a:rPr lang="en-US" dirty="0" smtClean="0"/>
              <a:t>Should </a:t>
            </a:r>
            <a:r>
              <a:rPr lang="en-US" dirty="0"/>
              <a:t>the level of damage detected suggest the possibility of near-term collapse of the bridge, action can be taken to remove the structure from service. </a:t>
            </a:r>
            <a:endParaRPr lang="en-US" dirty="0" smtClean="0"/>
          </a:p>
        </p:txBody>
      </p:sp>
    </p:spTree>
    <p:extLst>
      <p:ext uri="{BB962C8B-B14F-4D97-AF65-F5344CB8AC3E}">
        <p14:creationId xmlns:p14="http://schemas.microsoft.com/office/powerpoint/2010/main" val="10156098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Possible Benefits/Advantages of Structural Health Monitoring Systems </a:t>
            </a:r>
            <a:r>
              <a:rPr lang="en-US" i="1" dirty="0" smtClean="0"/>
              <a:t>(4)</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Continuous </a:t>
            </a:r>
            <a:r>
              <a:rPr lang="en-US" dirty="0"/>
              <a:t>monitoring eliminates the need for and cost of periodic inspections which require manpower and bridge closures. </a:t>
            </a:r>
          </a:p>
          <a:p>
            <a:pPr lvl="1"/>
            <a:r>
              <a:rPr lang="en-US" dirty="0"/>
              <a:t>Assurances of a structure’s strength and serviceability</a:t>
            </a:r>
          </a:p>
          <a:p>
            <a:pPr lvl="1"/>
            <a:r>
              <a:rPr lang="en-US" dirty="0"/>
              <a:t>Reduction in down time:</a:t>
            </a:r>
          </a:p>
          <a:p>
            <a:pPr lvl="2"/>
            <a:r>
              <a:rPr lang="en-US" sz="2400" dirty="0"/>
              <a:t>Improved maintenance and management strategies</a:t>
            </a:r>
          </a:p>
          <a:p>
            <a:pPr lvl="2"/>
            <a:r>
              <a:rPr lang="en-US" sz="2400" dirty="0"/>
              <a:t>Encourages use of innovative materials and structural </a:t>
            </a:r>
            <a:r>
              <a:rPr lang="en-US" sz="2400" dirty="0" smtClean="0"/>
              <a:t>systems</a:t>
            </a:r>
            <a:endParaRPr lang="en-US" sz="2400" dirty="0"/>
          </a:p>
        </p:txBody>
      </p:sp>
    </p:spTree>
    <p:extLst>
      <p:ext uri="{BB962C8B-B14F-4D97-AF65-F5344CB8AC3E}">
        <p14:creationId xmlns:p14="http://schemas.microsoft.com/office/powerpoint/2010/main" val="22016431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Some Final </a:t>
            </a:r>
            <a:r>
              <a:rPr lang="en-US" i="1" dirty="0" smtClean="0"/>
              <a:t>Thoughts (1)</a:t>
            </a:r>
            <a:endParaRPr lang="en-US" i="1" dirty="0"/>
          </a:p>
        </p:txBody>
      </p:sp>
      <p:sp>
        <p:nvSpPr>
          <p:cNvPr id="3" name="Content Placeholder 2"/>
          <p:cNvSpPr>
            <a:spLocks noGrp="1"/>
          </p:cNvSpPr>
          <p:nvPr>
            <p:ph idx="1"/>
          </p:nvPr>
        </p:nvSpPr>
        <p:spPr/>
        <p:txBody>
          <a:bodyPr>
            <a:normAutofit/>
          </a:bodyPr>
          <a:lstStyle/>
          <a:p>
            <a:r>
              <a:rPr lang="en-US" dirty="0" smtClean="0"/>
              <a:t>Traditionally</a:t>
            </a:r>
            <a:r>
              <a:rPr lang="en-US" dirty="0"/>
              <a:t>, in the design of </a:t>
            </a:r>
            <a:r>
              <a:rPr lang="en-US" dirty="0" smtClean="0"/>
              <a:t>a bridge </a:t>
            </a:r>
            <a:r>
              <a:rPr lang="en-US" dirty="0"/>
              <a:t>system, the scope of responsibility of the structural engineer was limited to the analysis and design functions. </a:t>
            </a:r>
            <a:endParaRPr lang="en-US" dirty="0" smtClean="0"/>
          </a:p>
          <a:p>
            <a:r>
              <a:rPr lang="en-US" dirty="0" smtClean="0"/>
              <a:t>Unless </a:t>
            </a:r>
            <a:r>
              <a:rPr lang="en-US" dirty="0"/>
              <a:t>a problem arose during the construction of the bridge, the structural engineer rarely dealt with the bridge again unless a problem or damage was detected during the annual inspection of the bridge. </a:t>
            </a:r>
            <a:endParaRPr lang="en-US" dirty="0" smtClean="0"/>
          </a:p>
          <a:p>
            <a:r>
              <a:rPr lang="en-US" dirty="0"/>
              <a:t>Basically, no attempt was made to compare the actual performance of the bridge with its predicted performance. </a:t>
            </a:r>
          </a:p>
        </p:txBody>
      </p:sp>
    </p:spTree>
    <p:extLst>
      <p:ext uri="{BB962C8B-B14F-4D97-AF65-F5344CB8AC3E}">
        <p14:creationId xmlns:p14="http://schemas.microsoft.com/office/powerpoint/2010/main" val="25939329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Some Final </a:t>
            </a:r>
            <a:r>
              <a:rPr lang="en-US" i="1" dirty="0" smtClean="0"/>
              <a:t>Thoughts (2)</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a:p>
          <a:p>
            <a:r>
              <a:rPr lang="en-US" dirty="0" smtClean="0"/>
              <a:t>With </a:t>
            </a:r>
            <a:r>
              <a:rPr lang="en-US" dirty="0"/>
              <a:t>the advent of SHM, the scope of responsibility of the structural engineer has been extended effectively to the management of the </a:t>
            </a:r>
            <a:r>
              <a:rPr lang="en-US" dirty="0" smtClean="0"/>
              <a:t>bridge; not all bridges but those judged warrant SHM. </a:t>
            </a:r>
            <a:endParaRPr lang="en-US" dirty="0" smtClean="0"/>
          </a:p>
          <a:p>
            <a:r>
              <a:rPr lang="en-US" dirty="0" smtClean="0"/>
              <a:t>That </a:t>
            </a:r>
            <a:r>
              <a:rPr lang="en-US" dirty="0"/>
              <a:t>is, utilizing the results of the SHM to ensure the safety and serviceability (</a:t>
            </a:r>
            <a:r>
              <a:rPr lang="en-US" dirty="0" err="1"/>
              <a:t>i.e</a:t>
            </a:r>
            <a:r>
              <a:rPr lang="en-US" dirty="0"/>
              <a:t>, satisfactory performance) of the bridge.  </a:t>
            </a:r>
            <a:endParaRPr lang="en-US" dirty="0" smtClean="0"/>
          </a:p>
          <a:p>
            <a:endParaRPr lang="en-US" dirty="0"/>
          </a:p>
        </p:txBody>
      </p:sp>
    </p:spTree>
    <p:extLst>
      <p:ext uri="{BB962C8B-B14F-4D97-AF65-F5344CB8AC3E}">
        <p14:creationId xmlns:p14="http://schemas.microsoft.com/office/powerpoint/2010/main" val="234681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Definitions/Descriptions of Structural Health </a:t>
            </a:r>
            <a:r>
              <a:rPr lang="en-US" i="1" dirty="0" smtClean="0"/>
              <a:t>Monitoring (1)</a:t>
            </a:r>
            <a:endParaRPr lang="en-US" i="1" dirty="0"/>
          </a:p>
        </p:txBody>
      </p:sp>
      <p:sp>
        <p:nvSpPr>
          <p:cNvPr id="3" name="Content Placeholder 2"/>
          <p:cNvSpPr>
            <a:spLocks noGrp="1"/>
          </p:cNvSpPr>
          <p:nvPr>
            <p:ph idx="1"/>
          </p:nvPr>
        </p:nvSpPr>
        <p:spPr>
          <a:xfrm>
            <a:off x="838200" y="2160476"/>
            <a:ext cx="10515600" cy="4351338"/>
          </a:xfrm>
        </p:spPr>
        <p:txBody>
          <a:bodyPr/>
          <a:lstStyle/>
          <a:p>
            <a:r>
              <a:rPr lang="en-US" dirty="0"/>
              <a:t>A “Glossary of Uncommon Terms” (</a:t>
            </a:r>
            <a:r>
              <a:rPr lang="en-US" dirty="0" err="1"/>
              <a:t>Bisby</a:t>
            </a:r>
            <a:r>
              <a:rPr lang="en-US" dirty="0"/>
              <a:t>, 2004) is provided to assist your reading in </a:t>
            </a:r>
            <a:r>
              <a:rPr lang="en-US" dirty="0" smtClean="0"/>
              <a:t>this </a:t>
            </a:r>
            <a:r>
              <a:rPr lang="en-US" dirty="0"/>
              <a:t>field of civil </a:t>
            </a:r>
            <a:r>
              <a:rPr lang="en-US" dirty="0" smtClean="0"/>
              <a:t>engineering. </a:t>
            </a:r>
          </a:p>
          <a:p>
            <a:r>
              <a:rPr lang="en-US" dirty="0" smtClean="0"/>
              <a:t>This </a:t>
            </a:r>
            <a:r>
              <a:rPr lang="en-US" dirty="0"/>
              <a:t>list is not </a:t>
            </a:r>
            <a:r>
              <a:rPr lang="en-US" dirty="0" smtClean="0"/>
              <a:t>necessarily comprehensive</a:t>
            </a:r>
            <a:r>
              <a:rPr lang="en-US" dirty="0"/>
              <a:t>, so you may run across terms you don’t understand and are not included in the Glossary.  </a:t>
            </a:r>
            <a:r>
              <a:rPr lang="en-US" dirty="0" smtClean="0"/>
              <a:t>If </a:t>
            </a:r>
            <a:r>
              <a:rPr lang="en-US" dirty="0"/>
              <a:t>that’s the </a:t>
            </a:r>
            <a:r>
              <a:rPr lang="en-US" dirty="0" smtClean="0"/>
              <a:t>case, </a:t>
            </a:r>
            <a:r>
              <a:rPr lang="en-US" dirty="0"/>
              <a:t>see if you can find the term by searching on the </a:t>
            </a:r>
            <a:r>
              <a:rPr lang="en-US" dirty="0" smtClean="0"/>
              <a:t>Internet.</a:t>
            </a:r>
          </a:p>
          <a:p>
            <a:pPr lvl="1"/>
            <a:r>
              <a:rPr lang="en-US" dirty="0" smtClean="0"/>
              <a:t>If </a:t>
            </a:r>
            <a:r>
              <a:rPr lang="en-US" dirty="0"/>
              <a:t>so, list the term and the definition you found on the discussion question submission form. </a:t>
            </a:r>
            <a:endParaRPr lang="en-US" dirty="0" smtClean="0"/>
          </a:p>
          <a:p>
            <a:pPr lvl="1"/>
            <a:r>
              <a:rPr lang="en-US" dirty="0" smtClean="0"/>
              <a:t>If </a:t>
            </a:r>
            <a:r>
              <a:rPr lang="en-US" dirty="0"/>
              <a:t>not, simply list the term under “Questions” on the </a:t>
            </a:r>
            <a:r>
              <a:rPr lang="en-US" dirty="0" smtClean="0"/>
              <a:t>online response form</a:t>
            </a:r>
            <a:r>
              <a:rPr lang="en-US" dirty="0"/>
              <a:t>.</a:t>
            </a:r>
          </a:p>
        </p:txBody>
      </p:sp>
    </p:spTree>
    <p:extLst>
      <p:ext uri="{BB962C8B-B14F-4D97-AF65-F5344CB8AC3E}">
        <p14:creationId xmlns:p14="http://schemas.microsoft.com/office/powerpoint/2010/main" val="2900545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Some Final </a:t>
            </a:r>
            <a:r>
              <a:rPr lang="en-US" i="1" dirty="0" smtClean="0"/>
              <a:t>Thoughts (3)</a:t>
            </a:r>
            <a:endParaRPr lang="en-US" dirty="0"/>
          </a:p>
        </p:txBody>
      </p:sp>
      <p:sp>
        <p:nvSpPr>
          <p:cNvPr id="3" name="Content Placeholder 2"/>
          <p:cNvSpPr>
            <a:spLocks noGrp="1"/>
          </p:cNvSpPr>
          <p:nvPr>
            <p:ph idx="1"/>
          </p:nvPr>
        </p:nvSpPr>
        <p:spPr/>
        <p:txBody>
          <a:bodyPr/>
          <a:lstStyle/>
          <a:p>
            <a:r>
              <a:rPr lang="en-US" dirty="0"/>
              <a:t>Among other possibilities, performance encompasses evaluation of (</a:t>
            </a:r>
            <a:r>
              <a:rPr lang="en-US" dirty="0" err="1"/>
              <a:t>Newhook</a:t>
            </a:r>
            <a:r>
              <a:rPr lang="en-US" dirty="0"/>
              <a:t> and Mufti, </a:t>
            </a:r>
            <a:r>
              <a:rPr lang="en-US" dirty="0" err="1"/>
              <a:t>xxxx</a:t>
            </a:r>
            <a:r>
              <a:rPr lang="en-US" dirty="0"/>
              <a:t>):</a:t>
            </a:r>
          </a:p>
          <a:p>
            <a:pPr lvl="1"/>
            <a:r>
              <a:rPr lang="en-US" dirty="0"/>
              <a:t>Actual vs. predicted performance</a:t>
            </a:r>
          </a:p>
          <a:p>
            <a:pPr lvl="1"/>
            <a:r>
              <a:rPr lang="en-US" dirty="0"/>
              <a:t>Actual vs. assumed loading</a:t>
            </a:r>
          </a:p>
          <a:p>
            <a:pPr lvl="1"/>
            <a:r>
              <a:rPr lang="en-US" dirty="0"/>
              <a:t>Durability of bridge and bridge components to ambient conditions- load, environment, operation (in the case of a bascule bridge)</a:t>
            </a:r>
          </a:p>
          <a:p>
            <a:pPr lvl="1"/>
            <a:r>
              <a:rPr lang="en-US" dirty="0"/>
              <a:t>Effects of secondary factors such as temperature, vibrations, connections, supports, movements</a:t>
            </a:r>
          </a:p>
          <a:p>
            <a:pPr lvl="1"/>
            <a:r>
              <a:rPr lang="en-US" dirty="0"/>
              <a:t>Deterioration or damage of bridge- its components or as a system</a:t>
            </a:r>
          </a:p>
          <a:p>
            <a:pPr lvl="1"/>
            <a:r>
              <a:rPr lang="en-US" dirty="0"/>
              <a:t>Safety and serviceability at any stage of its service life</a:t>
            </a:r>
          </a:p>
          <a:p>
            <a:pPr lvl="1"/>
            <a:r>
              <a:rPr lang="en-US" dirty="0"/>
              <a:t>Impact of rehabilitation and maintenance on performance </a:t>
            </a:r>
          </a:p>
          <a:p>
            <a:endParaRPr lang="en-US" dirty="0"/>
          </a:p>
        </p:txBody>
      </p:sp>
    </p:spTree>
    <p:extLst>
      <p:ext uri="{BB962C8B-B14F-4D97-AF65-F5344CB8AC3E}">
        <p14:creationId xmlns:p14="http://schemas.microsoft.com/office/powerpoint/2010/main" val="16114625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Next Steps</a:t>
            </a:r>
            <a:endParaRPr lang="en-US" i="1" dirty="0"/>
          </a:p>
        </p:txBody>
      </p:sp>
      <p:sp>
        <p:nvSpPr>
          <p:cNvPr id="3" name="Content Placeholder 2"/>
          <p:cNvSpPr>
            <a:spLocks noGrp="1"/>
          </p:cNvSpPr>
          <p:nvPr>
            <p:ph idx="1"/>
          </p:nvPr>
        </p:nvSpPr>
        <p:spPr/>
        <p:txBody>
          <a:bodyPr/>
          <a:lstStyle/>
          <a:p>
            <a:pPr marL="0" indent="0">
              <a:buNone/>
            </a:pPr>
            <a:r>
              <a:rPr lang="en-US" dirty="0" smtClean="0"/>
              <a:t>1</a:t>
            </a:r>
            <a:r>
              <a:rPr lang="en-US" dirty="0"/>
              <a:t>. Take the on-line mastery exam- must achieve a score of 80%</a:t>
            </a:r>
          </a:p>
          <a:p>
            <a:pPr marL="0" indent="0">
              <a:buNone/>
            </a:pPr>
            <a:r>
              <a:rPr lang="en-US" dirty="0"/>
              <a:t>2. Submit the Discussion Question Response Form provided for FEM1. Make sure you download a copy of your response and bring to the scheduled class discussion.</a:t>
            </a:r>
          </a:p>
          <a:p>
            <a:endParaRPr lang="en-US" dirty="0"/>
          </a:p>
        </p:txBody>
      </p:sp>
    </p:spTree>
    <p:extLst>
      <p:ext uri="{BB962C8B-B14F-4D97-AF65-F5344CB8AC3E}">
        <p14:creationId xmlns:p14="http://schemas.microsoft.com/office/powerpoint/2010/main" val="35362709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i="1" dirty="0"/>
              <a:t>Your assignment</a:t>
            </a:r>
            <a:r>
              <a:rPr lang="en-US" i="1" dirty="0" smtClean="0"/>
              <a:t>…</a:t>
            </a:r>
            <a:endParaRPr lang="en-US" i="1" dirty="0"/>
          </a:p>
        </p:txBody>
      </p:sp>
      <p:sp>
        <p:nvSpPr>
          <p:cNvPr id="3" name="Content Placeholder 2"/>
          <p:cNvSpPr>
            <a:spLocks noGrp="1"/>
          </p:cNvSpPr>
          <p:nvPr>
            <p:ph idx="1"/>
          </p:nvPr>
        </p:nvSpPr>
        <p:spPr/>
        <p:txBody>
          <a:bodyPr/>
          <a:lstStyle/>
          <a:p>
            <a:pPr marL="0" indent="0">
              <a:buNone/>
            </a:pPr>
            <a:r>
              <a:rPr lang="en-US" dirty="0" smtClean="0"/>
              <a:t>(1</a:t>
            </a:r>
            <a:r>
              <a:rPr lang="en-US" dirty="0"/>
              <a:t>) Answer the following question. Save a copy of your response for discussion in a subsequent class period.</a:t>
            </a:r>
          </a:p>
          <a:p>
            <a:endParaRPr lang="en-US" dirty="0"/>
          </a:p>
          <a:p>
            <a:r>
              <a:rPr lang="en-US" dirty="0"/>
              <a:t>How does the application of SHM potentially extend and expand the professional responsibilities of the structural engineer?</a:t>
            </a:r>
          </a:p>
          <a:p>
            <a:endParaRPr lang="en-US" dirty="0"/>
          </a:p>
          <a:p>
            <a:endParaRPr lang="en-US" dirty="0"/>
          </a:p>
        </p:txBody>
      </p:sp>
    </p:spTree>
    <p:extLst>
      <p:ext uri="{BB962C8B-B14F-4D97-AF65-F5344CB8AC3E}">
        <p14:creationId xmlns:p14="http://schemas.microsoft.com/office/powerpoint/2010/main" val="3810310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(2)</a:t>
            </a:r>
            <a:endParaRPr lang="en-US" dirty="0"/>
          </a:p>
        </p:txBody>
      </p:sp>
      <p:sp>
        <p:nvSpPr>
          <p:cNvPr id="3" name="Content Placeholder 2"/>
          <p:cNvSpPr>
            <a:spLocks noGrp="1"/>
          </p:cNvSpPr>
          <p:nvPr>
            <p:ph idx="1"/>
          </p:nvPr>
        </p:nvSpPr>
        <p:spPr>
          <a:xfrm>
            <a:off x="838200" y="2506662"/>
            <a:ext cx="10515600" cy="4351338"/>
          </a:xfrm>
        </p:spPr>
        <p:txBody>
          <a:bodyPr>
            <a:normAutofit/>
          </a:bodyPr>
          <a:lstStyle/>
          <a:p>
            <a:r>
              <a:rPr lang="en-US" dirty="0" smtClean="0"/>
              <a:t>Let’s </a:t>
            </a:r>
            <a:r>
              <a:rPr lang="en-US" dirty="0"/>
              <a:t>start with the various ways in which practicing professionals define and/or describe SHM. </a:t>
            </a:r>
            <a:endParaRPr lang="en-US" dirty="0" smtClean="0"/>
          </a:p>
          <a:p>
            <a:r>
              <a:rPr lang="en-US" dirty="0" smtClean="0"/>
              <a:t>While </a:t>
            </a:r>
            <a:r>
              <a:rPr lang="en-US" dirty="0"/>
              <a:t>the words may be different, you should be able to identify features that are common to all the definitions. Think about that as you review the definitions</a:t>
            </a:r>
            <a:r>
              <a:rPr lang="en-US" dirty="0" smtClean="0"/>
              <a:t>.</a:t>
            </a:r>
            <a:endParaRPr lang="en-US" dirty="0"/>
          </a:p>
        </p:txBody>
      </p:sp>
    </p:spTree>
    <p:extLst>
      <p:ext uri="{BB962C8B-B14F-4D97-AF65-F5344CB8AC3E}">
        <p14:creationId xmlns:p14="http://schemas.microsoft.com/office/powerpoint/2010/main" val="3327345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(3)</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a:t>
            </a:r>
            <a:r>
              <a:rPr lang="en-US" dirty="0"/>
              <a:t>SHM refers to the broad concept of assessing the on-going, in-service performance of structures using a variety of measurement techniques.” (</a:t>
            </a:r>
            <a:r>
              <a:rPr lang="en-US" dirty="0" err="1"/>
              <a:t>Bisby</a:t>
            </a:r>
            <a:r>
              <a:rPr lang="en-US" dirty="0"/>
              <a:t>, 2004</a:t>
            </a:r>
            <a:r>
              <a:rPr lang="en-US" dirty="0" smtClean="0"/>
              <a:t>)</a:t>
            </a:r>
          </a:p>
        </p:txBody>
      </p:sp>
    </p:spTree>
    <p:extLst>
      <p:ext uri="{BB962C8B-B14F-4D97-AF65-F5344CB8AC3E}">
        <p14:creationId xmlns:p14="http://schemas.microsoft.com/office/powerpoint/2010/main" val="3239654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(4)</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a:t>
            </a:r>
            <a:r>
              <a:rPr lang="en-US" dirty="0"/>
              <a:t>Structural Health Monitoring (SHM) aims to give, at every moment during the life of a structure, a diagnosis of the “state” of the constituent materials, of the different parts, and of the full assembly of these parts constituting the structure as a whole</a:t>
            </a:r>
            <a:r>
              <a:rPr lang="en-US" dirty="0" smtClean="0"/>
              <a:t>.”</a:t>
            </a:r>
            <a:endParaRPr lang="en-US" dirty="0"/>
          </a:p>
        </p:txBody>
      </p:sp>
    </p:spTree>
    <p:extLst>
      <p:ext uri="{BB962C8B-B14F-4D97-AF65-F5344CB8AC3E}">
        <p14:creationId xmlns:p14="http://schemas.microsoft.com/office/powerpoint/2010/main" val="382012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Definitions/Descriptions of Structural Health </a:t>
            </a:r>
            <a:r>
              <a:rPr lang="en-US" i="1" dirty="0" smtClean="0"/>
              <a:t>Monitoring (5)</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a:t>
            </a:r>
            <a:r>
              <a:rPr lang="en-US" dirty="0"/>
              <a:t>Thanks to the time dimension of monitoring, which makes it possible to consider the full history database of the structure, and with the help of Usage Monitoring, it can provide a prognosis (evolution of damage, residual life, etc.).”</a:t>
            </a:r>
          </a:p>
          <a:p>
            <a:endParaRPr lang="en-US" dirty="0"/>
          </a:p>
        </p:txBody>
      </p:sp>
    </p:spTree>
    <p:extLst>
      <p:ext uri="{BB962C8B-B14F-4D97-AF65-F5344CB8AC3E}">
        <p14:creationId xmlns:p14="http://schemas.microsoft.com/office/powerpoint/2010/main" val="268132290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3251</Words>
  <Application>Microsoft Office PowerPoint</Application>
  <PresentationFormat>Widescreen</PresentationFormat>
  <Paragraphs>268</Paragraphs>
  <Slides>52</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52</vt:i4>
      </vt:variant>
    </vt:vector>
  </HeadingPairs>
  <TitlesOfParts>
    <vt:vector size="57" baseType="lpstr">
      <vt:lpstr>Arial</vt:lpstr>
      <vt:lpstr>Calibri</vt:lpstr>
      <vt:lpstr>Calibri Light</vt:lpstr>
      <vt:lpstr>1_Office Theme</vt:lpstr>
      <vt:lpstr>Office Theme</vt:lpstr>
      <vt:lpstr>FEM1:</vt:lpstr>
      <vt:lpstr>Purpose</vt:lpstr>
      <vt:lpstr>Expected Learning Objectives</vt:lpstr>
      <vt:lpstr>Your Assignment</vt:lpstr>
      <vt:lpstr>Definitions/Descriptions of Structural Health Monitoring (1)</vt:lpstr>
      <vt:lpstr>Definitions/Descriptions of Structural Health Monitoring (2)</vt:lpstr>
      <vt:lpstr>Definitions/Descriptions of Structural Health Monitoring (3)</vt:lpstr>
      <vt:lpstr>Definitions/Descriptions of Structural Health Monitoring (4)</vt:lpstr>
      <vt:lpstr>Definitions/Descriptions of Structural Health Monitoring (5)</vt:lpstr>
      <vt:lpstr>Definitions/Descriptions of Structural Health Monitoring (6)</vt:lpstr>
      <vt:lpstr>Definitions/Descriptions of Structural Health Monitoring (7)</vt:lpstr>
      <vt:lpstr>Definitions/Descriptions of Structural Health Monitoring (8)</vt:lpstr>
      <vt:lpstr>Definitions/Descriptions of Structural Health Monitoring (9)</vt:lpstr>
      <vt:lpstr>Definitions/Descriptions of Structural Health Monitoring (10)</vt:lpstr>
      <vt:lpstr>Definitions/Descriptions of Structural Health Monitoring (11)</vt:lpstr>
      <vt:lpstr>Definitions/Descriptions of Structural Health Monitoring (12)</vt:lpstr>
      <vt:lpstr>Definitions/Descriptions of Structural Health Monitoring (13)</vt:lpstr>
      <vt:lpstr>Definitions/Descriptions of Structural Health Monitoring (14)</vt:lpstr>
      <vt:lpstr>Definitions/Descriptions of Structural Health Monitoring (15)</vt:lpstr>
      <vt:lpstr>Definitions/Descriptions of Structural Health Monitoring (16)</vt:lpstr>
      <vt:lpstr>Definitions/Descriptions of Structural Health Monitoring (17)</vt:lpstr>
      <vt:lpstr>Questions to Think About</vt:lpstr>
      <vt:lpstr>Purposes of Structural Health Monitoring (1)</vt:lpstr>
      <vt:lpstr>Purposes of Structural Health Monitoring (2)</vt:lpstr>
      <vt:lpstr>Purposes of Structural Health Monitoring (3)</vt:lpstr>
      <vt:lpstr>Purposes of Structural Health Monitoring (4)</vt:lpstr>
      <vt:lpstr>Fundamental Axioms of SHM (1)</vt:lpstr>
      <vt:lpstr>Fundamental Axioms of SHM (2)</vt:lpstr>
      <vt:lpstr>Fundamental Axioms of SHM (3)</vt:lpstr>
      <vt:lpstr>Fundamental Axioms of SHM (4)</vt:lpstr>
      <vt:lpstr>Schematic of Structural Health Monitoring Systems (1)</vt:lpstr>
      <vt:lpstr>Schematic of Structural Health Monitoring Systems: Sensors (2)</vt:lpstr>
      <vt:lpstr>Schematic of Structural Health Monitoring Systems: Data Acquisition Unit (DAU) (3)</vt:lpstr>
      <vt:lpstr>Schematic of Structural Health Monitoring Systems: Data Transmission System (DTS) (4)</vt:lpstr>
      <vt:lpstr>Schematic of Structural Health Monitoring Systems: Data Processing Unit (DPU) (5)</vt:lpstr>
      <vt:lpstr>Schematic of Structural Health Monitoring Systems: Data Processing Unit (DPU) (6)</vt:lpstr>
      <vt:lpstr>Schematic of Structural Health Monitoring Systems: Data Processing Unit (DPU) (7)</vt:lpstr>
      <vt:lpstr>Schematic of Structural Health Monitoring Systems: Data Processing Unit (DPU) (8)</vt:lpstr>
      <vt:lpstr>Schematic of Structural Health Monitoring Systems: Data Storage Unit (DSU) (9)</vt:lpstr>
      <vt:lpstr>Schematic of Structural Health Monitoring Systems: Diagnosis Process (DP) (10)</vt:lpstr>
      <vt:lpstr>Schematic of Structural Health Monitoring Systems: Decision Making Process (DMP) (11)</vt:lpstr>
      <vt:lpstr>Schematic of Structural Health Monitoring Systems: Decision Making Process (DMP) (12)</vt:lpstr>
      <vt:lpstr>Questions to Think About</vt:lpstr>
      <vt:lpstr>Possible Benefits/Advantages of Structural Health Monitoring Systems (1)</vt:lpstr>
      <vt:lpstr>Possible Benefits/Advantages of Structural Health Monitoring Systems (2)</vt:lpstr>
      <vt:lpstr>Possible Benefits/Advantages of Structural Health Monitoring Systems (3)</vt:lpstr>
      <vt:lpstr>Possible Benefits/Advantages of Structural Health Monitoring Systems (4)</vt:lpstr>
      <vt:lpstr>Some Final Thoughts (1)</vt:lpstr>
      <vt:lpstr>Some Final Thoughts (2)</vt:lpstr>
      <vt:lpstr>Some Final Thoughts (3)</vt:lpstr>
      <vt:lpstr>Next Steps</vt:lpstr>
      <vt:lpstr>Your assignment…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FEM1:</dc:title>
  <dc:creator>Alyssa Hermesch</dc:creator>
  <cp:lastModifiedBy>Roger Seals</cp:lastModifiedBy>
  <cp:revision>68</cp:revision>
  <dcterms:created xsi:type="dcterms:W3CDTF">2016-10-28T20:07:44Z</dcterms:created>
  <dcterms:modified xsi:type="dcterms:W3CDTF">2016-11-14T15:16:19Z</dcterms:modified>
</cp:coreProperties>
</file>